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B0AF7-9A1F-AF6C-40A9-E8D0D21A6544}" v="7" dt="2025-07-26T12:50:02.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F88B0AF7-9A1F-AF6C-40A9-E8D0D21A6544}"/>
    <pc:docChg chg="modSld">
      <pc:chgData name="saisonnier Tourisme Culture Patrimoine" userId="S::saisontcp@lesarcssurargens.fr::0ca65382-e596-453e-9522-818d66b87411" providerId="AD" clId="Web-{F88B0AF7-9A1F-AF6C-40A9-E8D0D21A6544}" dt="2025-07-26T12:50:01.490" v="2" actId="20577"/>
      <pc:docMkLst>
        <pc:docMk/>
      </pc:docMkLst>
      <pc:sldChg chg="modSp">
        <pc:chgData name="saisonnier Tourisme Culture Patrimoine" userId="S::saisontcp@lesarcssurargens.fr::0ca65382-e596-453e-9522-818d66b87411" providerId="AD" clId="Web-{F88B0AF7-9A1F-AF6C-40A9-E8D0D21A6544}" dt="2025-07-26T12:49:37.193" v="0" actId="1076"/>
        <pc:sldMkLst>
          <pc:docMk/>
          <pc:sldMk cId="3784089036" sldId="256"/>
        </pc:sldMkLst>
        <pc:spChg chg="mod">
          <ac:chgData name="saisonnier Tourisme Culture Patrimoine" userId="S::saisontcp@lesarcssurargens.fr::0ca65382-e596-453e-9522-818d66b87411" providerId="AD" clId="Web-{F88B0AF7-9A1F-AF6C-40A9-E8D0D21A6544}" dt="2025-07-26T12:49:37.193" v="0" actId="1076"/>
          <ac:spMkLst>
            <pc:docMk/>
            <pc:sldMk cId="3784089036" sldId="256"/>
            <ac:spMk id="6" creationId="{0FFAD3F8-2F80-FDE8-6C45-C5416123C01C}"/>
          </ac:spMkLst>
        </pc:spChg>
      </pc:sldChg>
      <pc:sldChg chg="modSp">
        <pc:chgData name="saisonnier Tourisme Culture Patrimoine" userId="S::saisontcp@lesarcssurargens.fr::0ca65382-e596-453e-9522-818d66b87411" providerId="AD" clId="Web-{F88B0AF7-9A1F-AF6C-40A9-E8D0D21A6544}" dt="2025-07-26T12:50:01.490" v="2" actId="20577"/>
        <pc:sldMkLst>
          <pc:docMk/>
          <pc:sldMk cId="826308015" sldId="258"/>
        </pc:sldMkLst>
        <pc:spChg chg="mod">
          <ac:chgData name="saisonnier Tourisme Culture Patrimoine" userId="S::saisontcp@lesarcssurargens.fr::0ca65382-e596-453e-9522-818d66b87411" providerId="AD" clId="Web-{F88B0AF7-9A1F-AF6C-40A9-E8D0D21A6544}" dt="2025-07-26T12:50:01.490" v="2" actId="20577"/>
          <ac:spMkLst>
            <pc:docMk/>
            <pc:sldMk cId="826308015" sldId="258"/>
            <ac:spMk id="4" creationId="{1062A5AC-2C40-4C7A-4BA3-3009C6274EF2}"/>
          </ac:spMkLst>
        </pc:spChg>
      </pc:sldChg>
    </pc:docChg>
  </pc:docChgLst>
  <pc:docChgLst>
    <pc:chgData name="saisonnier Tourisme Culture Patrimoine" userId="S::saisontcp@lesarcssurargens.fr::0ca65382-e596-453e-9522-818d66b87411" providerId="AD" clId="Web-{242B814B-835D-61B7-CD44-64868BDA1986}"/>
    <pc:docChg chg="mod addSld modSld modMainMaster setSldSz">
      <pc:chgData name="saisonnier Tourisme Culture Patrimoine" userId="S::saisontcp@lesarcssurargens.fr::0ca65382-e596-453e-9522-818d66b87411" providerId="AD" clId="Web-{242B814B-835D-61B7-CD44-64868BDA1986}" dt="2025-07-24T06:55:23.862" v="83" actId="20577"/>
      <pc:docMkLst>
        <pc:docMk/>
      </pc:docMkLst>
      <pc:sldChg chg="addSp delSp modSp">
        <pc:chgData name="saisonnier Tourisme Culture Patrimoine" userId="S::saisontcp@lesarcssurargens.fr::0ca65382-e596-453e-9522-818d66b87411" providerId="AD" clId="Web-{242B814B-835D-61B7-CD44-64868BDA1986}" dt="2025-07-24T06:54:12.393" v="57" actId="1076"/>
        <pc:sldMkLst>
          <pc:docMk/>
          <pc:sldMk cId="3784089036" sldId="256"/>
        </pc:sldMkLst>
        <pc:spChg chg="add mod">
          <ac:chgData name="saisonnier Tourisme Culture Patrimoine" userId="S::saisontcp@lesarcssurargens.fr::0ca65382-e596-453e-9522-818d66b87411" providerId="AD" clId="Web-{242B814B-835D-61B7-CD44-64868BDA1986}" dt="2025-07-24T06:54:10.143" v="56" actId="1076"/>
          <ac:spMkLst>
            <pc:docMk/>
            <pc:sldMk cId="3784089036" sldId="256"/>
            <ac:spMk id="3" creationId="{A348FC8D-DFA5-911A-2617-837BA30ED38B}"/>
          </ac:spMkLst>
        </pc:spChg>
        <pc:spChg chg="add">
          <ac:chgData name="saisonnier Tourisme Culture Patrimoine" userId="S::saisontcp@lesarcssurargens.fr::0ca65382-e596-453e-9522-818d66b87411" providerId="AD" clId="Web-{242B814B-835D-61B7-CD44-64868BDA1986}" dt="2025-07-24T06:31:21.676" v="5"/>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242B814B-835D-61B7-CD44-64868BDA1986}" dt="2025-07-24T06:54:12.393" v="57" actId="1076"/>
          <ac:spMkLst>
            <pc:docMk/>
            <pc:sldMk cId="3784089036" sldId="256"/>
            <ac:spMk id="6" creationId="{0FFAD3F8-2F80-FDE8-6C45-C5416123C01C}"/>
          </ac:spMkLst>
        </pc:spChg>
        <pc:picChg chg="add mod">
          <ac:chgData name="saisonnier Tourisme Culture Patrimoine" userId="S::saisontcp@lesarcssurargens.fr::0ca65382-e596-453e-9522-818d66b87411" providerId="AD" clId="Web-{242B814B-835D-61B7-CD44-64868BDA1986}" dt="2025-07-24T06:54:06.268" v="55" actId="14100"/>
          <ac:picMkLst>
            <pc:docMk/>
            <pc:sldMk cId="3784089036" sldId="256"/>
            <ac:picMk id="2" creationId="{C13D896A-FB9F-4B05-7C51-99CA83455261}"/>
          </ac:picMkLst>
        </pc:picChg>
        <pc:picChg chg="add mod">
          <ac:chgData name="saisonnier Tourisme Culture Patrimoine" userId="S::saisontcp@lesarcssurargens.fr::0ca65382-e596-453e-9522-818d66b87411" providerId="AD" clId="Web-{242B814B-835D-61B7-CD44-64868BDA1986}" dt="2025-07-24T06:30:46.723" v="4" actId="1076"/>
          <ac:picMkLst>
            <pc:docMk/>
            <pc:sldMk cId="3784089036" sldId="256"/>
            <ac:picMk id="4" creationId="{07E91F65-26FC-41E5-0C91-AA2434167D8A}"/>
          </ac:picMkLst>
        </pc:picChg>
      </pc:sldChg>
      <pc:sldChg chg="addSp delSp modSp new">
        <pc:chgData name="saisonnier Tourisme Culture Patrimoine" userId="S::saisontcp@lesarcssurargens.fr::0ca65382-e596-453e-9522-818d66b87411" providerId="AD" clId="Web-{242B814B-835D-61B7-CD44-64868BDA1986}" dt="2025-07-24T06:54:53.706" v="70" actId="20577"/>
        <pc:sldMkLst>
          <pc:docMk/>
          <pc:sldMk cId="579622285" sldId="257"/>
        </pc:sldMkLst>
        <pc:spChg chg="add mod">
          <ac:chgData name="saisonnier Tourisme Culture Patrimoine" userId="S::saisontcp@lesarcssurargens.fr::0ca65382-e596-453e-9522-818d66b87411" providerId="AD" clId="Web-{242B814B-835D-61B7-CD44-64868BDA1986}" dt="2025-07-24T06:54:53.706" v="70" actId="20577"/>
          <ac:spMkLst>
            <pc:docMk/>
            <pc:sldMk cId="579622285" sldId="257"/>
            <ac:spMk id="4" creationId="{FCB8663E-5980-ADA9-9B63-32CE7BEB0E3D}"/>
          </ac:spMkLst>
        </pc:spChg>
      </pc:sldChg>
      <pc:sldChg chg="addSp delSp modSp new">
        <pc:chgData name="saisonnier Tourisme Culture Patrimoine" userId="S::saisontcp@lesarcssurargens.fr::0ca65382-e596-453e-9522-818d66b87411" providerId="AD" clId="Web-{242B814B-835D-61B7-CD44-64868BDA1986}" dt="2025-07-24T06:55:23.862" v="83" actId="20577"/>
        <pc:sldMkLst>
          <pc:docMk/>
          <pc:sldMk cId="826308015" sldId="258"/>
        </pc:sldMkLst>
        <pc:spChg chg="add mod">
          <ac:chgData name="saisonnier Tourisme Culture Patrimoine" userId="S::saisontcp@lesarcssurargens.fr::0ca65382-e596-453e-9522-818d66b87411" providerId="AD" clId="Web-{242B814B-835D-61B7-CD44-64868BDA1986}" dt="2025-07-24T06:55:23.862" v="83" actId="20577"/>
          <ac:spMkLst>
            <pc:docMk/>
            <pc:sldMk cId="826308015" sldId="258"/>
            <ac:spMk id="4" creationId="{1062A5AC-2C40-4C7A-4BA3-3009C6274EF2}"/>
          </ac:spMkLst>
        </pc:spChg>
      </pc:sldChg>
      <pc:sldMasterChg chg="modSp modSldLayout">
        <pc:chgData name="saisonnier Tourisme Culture Patrimoine" userId="S::saisontcp@lesarcssurargens.fr::0ca65382-e596-453e-9522-818d66b87411" providerId="AD" clId="Web-{242B814B-835D-61B7-CD44-64868BDA1986}" dt="2025-07-24T06:29:52.956" v="0"/>
        <pc:sldMasterMkLst>
          <pc:docMk/>
          <pc:sldMasterMk cId="3071127875" sldId="2147483648"/>
        </pc:sldMasterMkLst>
        <pc:spChg chg="mod">
          <ac:chgData name="saisonnier Tourisme Culture Patrimoine" userId="S::saisontcp@lesarcssurargens.fr::0ca65382-e596-453e-9522-818d66b87411" providerId="AD" clId="Web-{242B814B-835D-61B7-CD44-64868BDA1986}" dt="2025-07-24T06:29:52.956"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242B814B-835D-61B7-CD44-64868BDA1986}" dt="2025-07-24T06:29:52.956"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242B814B-835D-61B7-CD44-64868BDA1986}" dt="2025-07-24T06:29:52.956"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242B814B-835D-61B7-CD44-64868BDA1986}" dt="2025-07-24T06:29:52.956"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242B814B-835D-61B7-CD44-64868BDA1986}" dt="2025-07-24T06:29:52.956"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242B814B-835D-61B7-CD44-64868BDA1986}" dt="2025-07-24T06:29:52.956"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242B814B-835D-61B7-CD44-64868BDA1986}" dt="2025-07-24T06:29:52.956"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242B814B-835D-61B7-CD44-64868BDA1986}" dt="2025-07-24T06:29:52.956"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242B814B-835D-61B7-CD44-64868BDA1986}" dt="2025-07-24T06:29:52.956"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78909515-2A84-B5A2-D9E7-870124E350A2}"/>
    <pc:docChg chg="modSld">
      <pc:chgData name="saisonnier Tourisme Culture Patrimoine" userId="S::saisontcp@lesarcssurargens.fr::0ca65382-e596-453e-9522-818d66b87411" providerId="AD" clId="Web-{78909515-2A84-B5A2-D9E7-870124E350A2}" dt="2025-07-24T07:00:13.394" v="8" actId="20577"/>
      <pc:docMkLst>
        <pc:docMk/>
      </pc:docMkLst>
      <pc:sldChg chg="modSp">
        <pc:chgData name="saisonnier Tourisme Culture Patrimoine" userId="S::saisontcp@lesarcssurargens.fr::0ca65382-e596-453e-9522-818d66b87411" providerId="AD" clId="Web-{78909515-2A84-B5A2-D9E7-870124E350A2}" dt="2025-07-24T07:00:13.394" v="8" actId="20577"/>
        <pc:sldMkLst>
          <pc:docMk/>
          <pc:sldMk cId="3784089036" sldId="256"/>
        </pc:sldMkLst>
        <pc:spChg chg="mod">
          <ac:chgData name="saisonnier Tourisme Culture Patrimoine" userId="S::saisontcp@lesarcssurargens.fr::0ca65382-e596-453e-9522-818d66b87411" providerId="AD" clId="Web-{78909515-2A84-B5A2-D9E7-870124E350A2}" dt="2025-07-24T07:00:13.394" v="8" actId="20577"/>
          <ac:spMkLst>
            <pc:docMk/>
            <pc:sldMk cId="3784089036" sldId="256"/>
            <ac:spMk id="5" creationId="{9C9CF4B5-667E-5FAE-0A88-30F87F117825}"/>
          </ac:spMkLst>
        </pc:spChg>
      </pc:sldChg>
    </pc:docChg>
  </pc:docChgLst>
  <pc:docChgLst>
    <pc:chgData name="saisonnier Tourisme Culture Patrimoine" userId="S::saisontcp@lesarcssurargens.fr::0ca65382-e596-453e-9522-818d66b87411" providerId="AD" clId="Web-{2D8B2690-F627-5952-2CD7-EABCA2DAAF43}"/>
    <pc:docChg chg="modSld">
      <pc:chgData name="saisonnier Tourisme Culture Patrimoine" userId="S::saisontcp@lesarcssurargens.fr::0ca65382-e596-453e-9522-818d66b87411" providerId="AD" clId="Web-{2D8B2690-F627-5952-2CD7-EABCA2DAAF43}" dt="2025-07-24T07:34:38.345" v="5" actId="20577"/>
      <pc:docMkLst>
        <pc:docMk/>
      </pc:docMkLst>
      <pc:sldChg chg="modSp">
        <pc:chgData name="saisonnier Tourisme Culture Patrimoine" userId="S::saisontcp@lesarcssurargens.fr::0ca65382-e596-453e-9522-818d66b87411" providerId="AD" clId="Web-{2D8B2690-F627-5952-2CD7-EABCA2DAAF43}" dt="2025-07-24T07:34:03.923" v="2" actId="20577"/>
        <pc:sldMkLst>
          <pc:docMk/>
          <pc:sldMk cId="3784089036" sldId="256"/>
        </pc:sldMkLst>
        <pc:spChg chg="mod">
          <ac:chgData name="saisonnier Tourisme Culture Patrimoine" userId="S::saisontcp@lesarcssurargens.fr::0ca65382-e596-453e-9522-818d66b87411" providerId="AD" clId="Web-{2D8B2690-F627-5952-2CD7-EABCA2DAAF43}" dt="2025-07-24T07:33:56.861" v="0" actId="20577"/>
          <ac:spMkLst>
            <pc:docMk/>
            <pc:sldMk cId="3784089036" sldId="256"/>
            <ac:spMk id="3" creationId="{A348FC8D-DFA5-911A-2617-837BA30ED38B}"/>
          </ac:spMkLst>
        </pc:spChg>
        <pc:spChg chg="mod">
          <ac:chgData name="saisonnier Tourisme Culture Patrimoine" userId="S::saisontcp@lesarcssurargens.fr::0ca65382-e596-453e-9522-818d66b87411" providerId="AD" clId="Web-{2D8B2690-F627-5952-2CD7-EABCA2DAAF43}" dt="2025-07-24T07:34:03.923" v="2" actId="20577"/>
          <ac:spMkLst>
            <pc:docMk/>
            <pc:sldMk cId="3784089036" sldId="256"/>
            <ac:spMk id="6" creationId="{0FFAD3F8-2F80-FDE8-6C45-C5416123C01C}"/>
          </ac:spMkLst>
        </pc:spChg>
      </pc:sldChg>
      <pc:sldChg chg="modSp">
        <pc:chgData name="saisonnier Tourisme Culture Patrimoine" userId="S::saisontcp@lesarcssurargens.fr::0ca65382-e596-453e-9522-818d66b87411" providerId="AD" clId="Web-{2D8B2690-F627-5952-2CD7-EABCA2DAAF43}" dt="2025-07-24T07:34:38.345" v="5" actId="20577"/>
        <pc:sldMkLst>
          <pc:docMk/>
          <pc:sldMk cId="826308015" sldId="258"/>
        </pc:sldMkLst>
        <pc:spChg chg="mod">
          <ac:chgData name="saisonnier Tourisme Culture Patrimoine" userId="S::saisontcp@lesarcssurargens.fr::0ca65382-e596-453e-9522-818d66b87411" providerId="AD" clId="Web-{2D8B2690-F627-5952-2CD7-EABCA2DAAF43}" dt="2025-07-24T07:34:38.345" v="5" actId="20577"/>
          <ac:spMkLst>
            <pc:docMk/>
            <pc:sldMk cId="826308015" sldId="258"/>
            <ac:spMk id="4" creationId="{1062A5AC-2C40-4C7A-4BA3-3009C6274EF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07E91F65-26FC-41E5-0C91-AA2434167D8A}"/>
              </a:ext>
            </a:extLst>
          </p:cNvPr>
          <p:cNvPicPr>
            <a:picLocks noChangeAspect="1"/>
          </p:cNvPicPr>
          <p:nvPr/>
        </p:nvPicPr>
        <p:blipFill>
          <a:blip r:embed="rId2"/>
          <a:stretch>
            <a:fillRect/>
          </a:stretch>
        </p:blipFill>
        <p:spPr>
          <a:xfrm>
            <a:off x="3704" y="3175"/>
            <a:ext cx="2447925" cy="704850"/>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9362" y="51543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Saint Pierre </a:t>
            </a:r>
            <a:r>
              <a:rPr lang="fr-FR" sz="5400" dirty="0" err="1"/>
              <a:t>Pieuré</a:t>
            </a:r>
          </a:p>
        </p:txBody>
      </p:sp>
      <p:pic>
        <p:nvPicPr>
          <p:cNvPr id="2" name="Picture 1" descr="st pierre prieuré.jpg">
            <a:extLst>
              <a:ext uri="{FF2B5EF4-FFF2-40B4-BE49-F238E27FC236}">
                <a16:creationId xmlns:a16="http://schemas.microsoft.com/office/drawing/2014/main" id="{C13D896A-FB9F-4B05-7C51-99CA83455261}"/>
              </a:ext>
            </a:extLst>
          </p:cNvPr>
          <p:cNvPicPr>
            <a:picLocks noChangeAspect="1"/>
          </p:cNvPicPr>
          <p:nvPr/>
        </p:nvPicPr>
        <p:blipFill>
          <a:blip r:embed="rId3"/>
          <a:stretch>
            <a:fillRect/>
          </a:stretch>
        </p:blipFill>
        <p:spPr>
          <a:xfrm>
            <a:off x="-6351" y="1423737"/>
            <a:ext cx="6870700" cy="3824260"/>
          </a:xfrm>
          <a:prstGeom prst="rect">
            <a:avLst/>
          </a:prstGeom>
        </p:spPr>
      </p:pic>
      <p:sp>
        <p:nvSpPr>
          <p:cNvPr id="3" name="TextBox 2">
            <a:extLst>
              <a:ext uri="{FF2B5EF4-FFF2-40B4-BE49-F238E27FC236}">
                <a16:creationId xmlns:a16="http://schemas.microsoft.com/office/drawing/2014/main" id="{A348FC8D-DFA5-911A-2617-837BA30ED38B}"/>
              </a:ext>
            </a:extLst>
          </p:cNvPr>
          <p:cNvSpPr txBox="1"/>
          <p:nvPr/>
        </p:nvSpPr>
        <p:spPr>
          <a:xfrm>
            <a:off x="8466" y="5122333"/>
            <a:ext cx="687493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a:t>
            </a:r>
            <a:r>
              <a:rPr lang="fr-FR" sz="2400" b="1" dirty="0" err="1">
                <a:latin typeface="Calibri"/>
                <a:ea typeface="Calibri"/>
                <a:cs typeface="Calibri"/>
              </a:rPr>
              <a:t>réumé</a:t>
            </a:r>
            <a:r>
              <a:rPr lang="fr-FR" sz="2400" b="1" dirty="0">
                <a:latin typeface="Calibri"/>
                <a:ea typeface="Calibri"/>
                <a:cs typeface="Calibri"/>
              </a:rPr>
              <a:t>,</a:t>
            </a:r>
          </a:p>
          <a:p>
            <a:endParaRPr lang="fr-FR" sz="2400" b="1" dirty="0">
              <a:latin typeface="Calibri"/>
            </a:endParaRPr>
          </a:p>
          <a:p>
            <a:r>
              <a:rPr lang="fr-FR" sz="2400" dirty="0">
                <a:latin typeface="Calibri"/>
              </a:rPr>
              <a:t>Assez rapidement, l’église devient le centre d’un prieuré </a:t>
            </a:r>
            <a:r>
              <a:rPr lang="fr-FR" sz="2400" err="1">
                <a:latin typeface="Calibri"/>
              </a:rPr>
              <a:t>victorin</a:t>
            </a:r>
            <a:r>
              <a:rPr lang="fr-FR" sz="2400" dirty="0">
                <a:latin typeface="Calibri"/>
              </a:rPr>
              <a:t>, dépendant de l’abbaye St Victor de Marseille. </a:t>
            </a:r>
            <a:r>
              <a:rPr lang="en-US" sz="1200" dirty="0">
                <a:latin typeface="Calibri"/>
                <a:ea typeface="Calibri"/>
                <a:cs typeface="Calibri"/>
              </a:rPr>
              <a:t> </a:t>
            </a:r>
            <a:endParaRPr lang="en-US" dirty="0"/>
          </a:p>
        </p:txBody>
      </p:sp>
      <p:sp>
        <p:nvSpPr>
          <p:cNvPr id="6" name="TextBox 5">
            <a:extLst>
              <a:ext uri="{FF2B5EF4-FFF2-40B4-BE49-F238E27FC236}">
                <a16:creationId xmlns:a16="http://schemas.microsoft.com/office/drawing/2014/main" id="{0FFAD3F8-2F80-FDE8-6C45-C5416123C01C}"/>
              </a:ext>
            </a:extLst>
          </p:cNvPr>
          <p:cNvSpPr txBox="1"/>
          <p:nvPr/>
        </p:nvSpPr>
        <p:spPr>
          <a:xfrm>
            <a:off x="-26169" y="7289800"/>
            <a:ext cx="6874933" cy="49090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38"/>
              </a:lnSpc>
            </a:pPr>
            <a:r>
              <a:rPr lang="fr-FR" sz="2400" b="1" dirty="0">
                <a:latin typeface="Calibri"/>
                <a:ea typeface="Calibri"/>
                <a:cs typeface="Segoe UI"/>
              </a:rPr>
              <a:t>Pour en savoir plus,</a:t>
            </a:r>
            <a:endParaRPr lang="fr-FR" sz="2400" b="1" dirty="0">
              <a:latin typeface="Calibri"/>
              <a:cs typeface="Segoe UI"/>
            </a:endParaRPr>
          </a:p>
          <a:p>
            <a:pPr>
              <a:lnSpc>
                <a:spcPts val="1538"/>
              </a:lnSpc>
            </a:pPr>
            <a:endParaRPr lang="fr-FR" sz="2400" b="1" dirty="0">
              <a:latin typeface="Calibri"/>
              <a:cs typeface="Segoe UI"/>
            </a:endParaRPr>
          </a:p>
          <a:p>
            <a:r>
              <a:rPr lang="fr-FR" dirty="0">
                <a:latin typeface="Calibri"/>
                <a:cs typeface="Segoe UI"/>
              </a:rPr>
              <a:t>L’article que suit est extrait des Annales de la S.S.N.A.T.V., t. 44, 2</a:t>
            </a:r>
            <a:r>
              <a:rPr lang="fr-FR" baseline="30000" dirty="0">
                <a:latin typeface="Calibri"/>
                <a:cs typeface="Segoe UI"/>
              </a:rPr>
              <a:t>e</a:t>
            </a:r>
            <a:r>
              <a:rPr lang="fr-FR" dirty="0">
                <a:latin typeface="Calibri"/>
                <a:cs typeface="Segoe UI"/>
              </a:rPr>
              <a:t> trimestre 1992</a:t>
            </a:r>
            <a:r>
              <a:rPr lang="fr-FR" dirty="0">
                <a:latin typeface="Calibri"/>
                <a:ea typeface="Calibri"/>
                <a:cs typeface="Segoe UI"/>
              </a:rPr>
              <a:t>.</a:t>
            </a:r>
            <a:endParaRPr lang="en-US" dirty="0">
              <a:latin typeface="Calibri"/>
              <a:ea typeface="Calibri"/>
              <a:cs typeface="Calibri"/>
            </a:endParaRPr>
          </a:p>
          <a:p>
            <a:endParaRPr lang="en-US" dirty="0">
              <a:latin typeface="Calibri"/>
              <a:ea typeface="Calibri"/>
              <a:cs typeface="Calibri"/>
            </a:endParaRPr>
          </a:p>
          <a:p>
            <a:pPr algn="just"/>
            <a:r>
              <a:rPr lang="fr-FR" dirty="0">
                <a:latin typeface="Calibri"/>
                <a:cs typeface="Segoe UI"/>
              </a:rPr>
              <a:t>L’église est actuellement très remaniée. Elle est en effet, englobée dans des bâtiments agricoles, et transformée en local d’habitation. Outre les enduits qui la cachent, un plancher sépare en deux la hauteur de la nef.</a:t>
            </a:r>
            <a:r>
              <a:rPr lang="en-US" dirty="0">
                <a:latin typeface="Calibri"/>
                <a:ea typeface="Calibri"/>
                <a:cs typeface="Calibri"/>
              </a:rPr>
              <a:t> </a:t>
            </a:r>
          </a:p>
          <a:p>
            <a:pPr algn="just"/>
            <a:endParaRPr lang="en-US" dirty="0">
              <a:latin typeface="Calibri"/>
              <a:ea typeface="Calibri"/>
              <a:cs typeface="Calibri"/>
            </a:endParaRPr>
          </a:p>
          <a:p>
            <a:pPr marL="228600" indent="-228600" algn="just">
              <a:buFont typeface="Calibri"/>
              <a:buChar char="•"/>
            </a:pPr>
            <a:r>
              <a:rPr lang="fr-FR" dirty="0">
                <a:latin typeface="Calibri"/>
                <a:ea typeface="Calibri"/>
                <a:cs typeface="Calibri"/>
              </a:rPr>
              <a:t>La nef </a:t>
            </a:r>
            <a:r>
              <a:rPr lang="en-US" dirty="0">
                <a:latin typeface="Calibri"/>
                <a:ea typeface="Calibri"/>
                <a:cs typeface="Calibri"/>
              </a:rPr>
              <a:t> </a:t>
            </a:r>
          </a:p>
          <a:p>
            <a:pPr algn="just"/>
            <a:r>
              <a:rPr lang="fr-FR" dirty="0">
                <a:latin typeface="Calibri"/>
                <a:cs typeface="Segoe UI"/>
              </a:rPr>
              <a:t>De forme parallélépipédique, elle mesure hors-œuvre 12.45 m de long, 6.27 m de large et 5.80 m de hauteur. Sa largeur intérieure est de 4.85 m. Trois fenêtres à ébrasement interne, qui s’ouvrent à 2.5 m du sol actuel, dont les murs latéraux ont été localisés.</a:t>
            </a:r>
            <a:r>
              <a:rPr lang="en-US" dirty="0">
                <a:latin typeface="Calibri"/>
                <a:ea typeface="Calibri"/>
                <a:cs typeface="Calibri"/>
              </a:rPr>
              <a:t> </a:t>
            </a:r>
          </a:p>
          <a:p>
            <a:pPr algn="just"/>
            <a:r>
              <a:rPr lang="fr-FR" dirty="0">
                <a:latin typeface="Calibri"/>
                <a:cs typeface="Segoe UI"/>
              </a:rPr>
              <a:t>Une fenêtre située à 1.6 m de l’angle de raccordement du mur sud avec la façade occidentale conserve son ouverture interne (0.70 m de large, 1.25 m de hauteur) avec une voûte en arc plein cintre constituée de claveaux de grès, et ses deux piédroits. </a:t>
            </a:r>
            <a:endParaRPr lang="fr-FR" dirty="0">
              <a:latin typeface="Calibri"/>
              <a:ea typeface="Calibri"/>
              <a:cs typeface="Segoe UI"/>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B8663E-5980-ADA9-9B63-32CE7BEB0E3D}"/>
              </a:ext>
            </a:extLst>
          </p:cNvPr>
          <p:cNvSpPr txBox="1"/>
          <p:nvPr/>
        </p:nvSpPr>
        <p:spPr>
          <a:xfrm>
            <a:off x="5862" y="5861"/>
            <a:ext cx="6846276" cy="117570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Les chaînes d’encoignure des murs latéraux avec la façade occidentale et les murs de  retour orientaux sont de belle qualité : moyen appareil parementé en grès, rarement en tuf. Les murs épais de 0.70 m sont constitués de moellons, brut d’extraction, de modules variables, liés au niveau de la façade occidentale, sur laquelle s’appuie actuellement un bâtiment moderne. Par contre, dans le mur sud, à 2 m de son extrémité est, il existe un pied droit de porte, avec départ de voûte, en moyen appareil de grès. Vus la hauteur des murs (5.80 m) et l’absence de contrefort, aucune voûte n’a été construite ; La nef devait être charpentée avec un toit à double pente, couvert de tuiles ; En faveur de cette hypothèse, la mention de 1742 : « La chapelle qui est formée de simples murailles sans voûte. »</a:t>
            </a:r>
            <a:r>
              <a:rPr lang="en-US" sz="2000" dirty="0">
                <a:latin typeface="Calibri"/>
                <a:ea typeface="Calibri"/>
                <a:cs typeface="Calibri"/>
              </a:rPr>
              <a:t> </a:t>
            </a:r>
            <a:endParaRPr lang="en-US"/>
          </a:p>
          <a:p>
            <a:endParaRPr lang="en-US" sz="2000" dirty="0">
              <a:latin typeface="Calibri"/>
              <a:ea typeface="Calibri"/>
              <a:cs typeface="Calibri"/>
            </a:endParaRPr>
          </a:p>
          <a:p>
            <a:pPr marL="228600" indent="-228600">
              <a:buFont typeface="Calibri"/>
              <a:buChar char="•"/>
            </a:pPr>
            <a:r>
              <a:rPr lang="fr-FR" sz="2000" dirty="0">
                <a:latin typeface="Calibri"/>
                <a:ea typeface="Calibri"/>
                <a:cs typeface="Calibri"/>
              </a:rPr>
              <a:t>L’abside</a:t>
            </a:r>
            <a:r>
              <a:rPr lang="en-US" sz="2000" dirty="0">
                <a:latin typeface="Calibri"/>
                <a:ea typeface="Calibri"/>
                <a:cs typeface="Calibri"/>
              </a:rPr>
              <a:t> </a:t>
            </a:r>
          </a:p>
          <a:p>
            <a:r>
              <a:rPr lang="fr-FR" sz="2000" dirty="0">
                <a:latin typeface="Calibri"/>
                <a:cs typeface="Segoe UI"/>
              </a:rPr>
              <a:t>Elle est orientée et désaxée par rapport à la nef. Le décrochage avec les murs latéraux de la nef est de 1.05 m au sud et 4.5 m de large. La largeur intérieure est de 3 m. De forme parallélépipédique, elle mesure 2.60 m de long et 4.5 m de large. La largeur intérieure est de 3 m.</a:t>
            </a:r>
            <a:r>
              <a:rPr lang="en-US" sz="2000" dirty="0">
                <a:latin typeface="Calibri"/>
                <a:ea typeface="Calibri"/>
                <a:cs typeface="Calibri"/>
              </a:rPr>
              <a:t> </a:t>
            </a:r>
          </a:p>
          <a:p>
            <a:r>
              <a:rPr lang="fr-FR" sz="2000" dirty="0">
                <a:latin typeface="Calibri"/>
                <a:cs typeface="Segoe UI"/>
              </a:rPr>
              <a:t>Le chevet plat est éclairé par une fenêtre, dont la partie supérieure est constituée d’un linteau monolithe en arc plein cintre de 0.50 m. de large. Les dimensions intérieures sont de 3 m de large et 3.28 m de haut.</a:t>
            </a:r>
            <a:r>
              <a:rPr lang="en-US" sz="2000" dirty="0">
                <a:latin typeface="Calibri"/>
                <a:ea typeface="Calibri"/>
                <a:cs typeface="Calibri"/>
              </a:rPr>
              <a:t> </a:t>
            </a:r>
          </a:p>
          <a:p>
            <a:r>
              <a:rPr lang="fr-FR" sz="2000" dirty="0">
                <a:latin typeface="Calibri"/>
                <a:cs typeface="Segoe UI"/>
              </a:rPr>
              <a:t>L’abside est couverte d’une voûte en arc pleine cintre, qui repose à 1.84 m du sol, sur un bandeau en relief.</a:t>
            </a:r>
            <a:r>
              <a:rPr lang="en-US" sz="2000" dirty="0">
                <a:latin typeface="Calibri"/>
                <a:ea typeface="Calibri"/>
                <a:cs typeface="Calibri"/>
              </a:rPr>
              <a:t> </a:t>
            </a:r>
          </a:p>
          <a:p>
            <a:r>
              <a:rPr lang="fr-FR" sz="2000" dirty="0">
                <a:latin typeface="Calibri"/>
                <a:cs typeface="Segoe UI"/>
              </a:rPr>
              <a:t>Le sol est constitué d’éléments en grès de 0.2/0.3 m long.</a:t>
            </a:r>
            <a:r>
              <a:rPr lang="en-US" sz="2000" dirty="0">
                <a:latin typeface="Calibri"/>
                <a:ea typeface="Calibri"/>
                <a:cs typeface="Calibri"/>
              </a:rPr>
              <a:t> </a:t>
            </a:r>
          </a:p>
          <a:p>
            <a:endParaRPr lang="en-US" sz="2000" dirty="0">
              <a:latin typeface="Segoe UI"/>
              <a:cs typeface="Segoe UI"/>
            </a:endParaRPr>
          </a:p>
          <a:p>
            <a:r>
              <a:rPr lang="fr-FR" sz="2000" dirty="0">
                <a:latin typeface="Calibri"/>
                <a:cs typeface="Segoe UI"/>
              </a:rPr>
              <a:t>Les chaînes d’encoignure sont en moyen appareil de grès, rarement de tuf.</a:t>
            </a:r>
            <a:r>
              <a:rPr lang="en-US" sz="2000" dirty="0">
                <a:latin typeface="Calibri"/>
                <a:ea typeface="Calibri"/>
                <a:cs typeface="Calibri"/>
              </a:rPr>
              <a:t> </a:t>
            </a:r>
          </a:p>
          <a:p>
            <a:r>
              <a:rPr lang="fr-FR" sz="2000" dirty="0">
                <a:latin typeface="Calibri"/>
                <a:cs typeface="Segoe UI"/>
              </a:rPr>
              <a:t>Le toit est restitué plat et incliné vers l’est, mais l’hypothèse d’un toit à double pente et charpenté ne peut être éliminée.</a:t>
            </a:r>
            <a:r>
              <a:rPr lang="en-US" sz="2000" dirty="0">
                <a:latin typeface="Calibri"/>
                <a:ea typeface="Calibri"/>
                <a:cs typeface="Calibri"/>
              </a:rPr>
              <a:t> </a:t>
            </a:r>
          </a:p>
          <a:p>
            <a:endParaRPr lang="en-US" sz="2000" dirty="0">
              <a:latin typeface="Calibri"/>
              <a:ea typeface="Calibri"/>
              <a:cs typeface="Calibri"/>
            </a:endParaRPr>
          </a:p>
          <a:p>
            <a:pPr marL="228600" indent="-228600">
              <a:buFont typeface="Calibri"/>
              <a:buChar char="•"/>
            </a:pPr>
            <a:r>
              <a:rPr lang="fr-FR" sz="2000" dirty="0">
                <a:latin typeface="Calibri"/>
                <a:ea typeface="Calibri"/>
                <a:cs typeface="Calibri"/>
              </a:rPr>
              <a:t>Le cimetière</a:t>
            </a:r>
            <a:r>
              <a:rPr lang="en-US" sz="2000" dirty="0">
                <a:latin typeface="Calibri"/>
                <a:ea typeface="Calibri"/>
                <a:cs typeface="Calibri"/>
              </a:rPr>
              <a:t> </a:t>
            </a:r>
          </a:p>
          <a:p>
            <a:r>
              <a:rPr lang="fr-FR" sz="2000" dirty="0">
                <a:latin typeface="Calibri"/>
                <a:cs typeface="Segoe UI"/>
              </a:rPr>
              <a:t>Un cimetière s’étend à l’est et au nord de l’abside sur une superficie de 40*40 m. Il comporte des inhumations en pleine terre et peut-être en coffres de pierres non liées au mortier.</a:t>
            </a:r>
            <a:r>
              <a:rPr lang="en-US" sz="2000" dirty="0">
                <a:latin typeface="Calibri"/>
                <a:ea typeface="Calibri"/>
                <a:cs typeface="Calibri"/>
              </a:rPr>
              <a:t> </a:t>
            </a:r>
          </a:p>
          <a:p>
            <a:endParaRPr lang="en-US">
              <a:latin typeface="Segoe UI"/>
              <a:cs typeface="Segoe UI"/>
            </a:endParaRPr>
          </a:p>
        </p:txBody>
      </p:sp>
    </p:spTree>
    <p:extLst>
      <p:ext uri="{BB962C8B-B14F-4D97-AF65-F5344CB8AC3E}">
        <p14:creationId xmlns:p14="http://schemas.microsoft.com/office/powerpoint/2010/main" val="57962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62A5AC-2C40-4C7A-4BA3-3009C6274EF2}"/>
              </a:ext>
            </a:extLst>
          </p:cNvPr>
          <p:cNvSpPr txBox="1"/>
          <p:nvPr/>
        </p:nvSpPr>
        <p:spPr>
          <a:xfrm>
            <a:off x="5862" y="5862"/>
            <a:ext cx="6846276" cy="10718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NOTES</a:t>
            </a:r>
            <a:r>
              <a:rPr lang="en-US" sz="2000" dirty="0">
                <a:latin typeface="Calibri"/>
                <a:ea typeface="Calibri"/>
                <a:cs typeface="Calibri"/>
              </a:rPr>
              <a:t> </a:t>
            </a:r>
            <a:endParaRPr lang="en-US"/>
          </a:p>
          <a:p>
            <a:endParaRPr lang="en-US" sz="2000" dirty="0">
              <a:latin typeface="Calibri"/>
              <a:ea typeface="Calibri"/>
              <a:cs typeface="Calibri"/>
            </a:endParaRPr>
          </a:p>
          <a:p>
            <a:pPr marL="228600" indent="-228600">
              <a:buFont typeface=""/>
              <a:buAutoNum type="arabicPeriod"/>
            </a:pPr>
            <a:r>
              <a:rPr lang="fr-FR" sz="2000" dirty="0">
                <a:latin typeface="Calibri"/>
                <a:ea typeface="Calibri"/>
                <a:cs typeface="Calibri"/>
              </a:rPr>
              <a:t>Nous remercions Monsieur Jean Philippe Victor, propriétaire, de nous avoir autorisés à  faire relevé et photographies.</a:t>
            </a:r>
            <a:r>
              <a:rPr lang="en-US" sz="2000" dirty="0">
                <a:latin typeface="Calibri"/>
                <a:ea typeface="Calibri"/>
                <a:cs typeface="Calibri"/>
              </a:rPr>
              <a:t> </a:t>
            </a:r>
          </a:p>
          <a:p>
            <a:endParaRPr lang="en-US" sz="2000" dirty="0">
              <a:latin typeface="Calibri"/>
              <a:ea typeface="Calibri"/>
              <a:cs typeface="Calibri"/>
            </a:endParaRPr>
          </a:p>
          <a:p>
            <a:pPr marL="228600" indent="-228600">
              <a:buFont typeface=""/>
              <a:buAutoNum type="arabicPeriod" startAt="2"/>
            </a:pPr>
            <a:r>
              <a:rPr lang="fr-FR" sz="2000" dirty="0">
                <a:latin typeface="Calibri"/>
                <a:ea typeface="Calibri"/>
                <a:cs typeface="Calibri"/>
              </a:rPr>
              <a:t>Cadastre section E, feuille 1, parcelle 245. Coordonnées Lambert III : X : 934,6 ; Y : 3136,50 ; Z :58.</a:t>
            </a:r>
            <a:r>
              <a:rPr lang="en-US" sz="2000" dirty="0">
                <a:latin typeface="Calibri"/>
                <a:ea typeface="Calibri"/>
                <a:cs typeface="Calibri"/>
              </a:rPr>
              <a:t> </a:t>
            </a:r>
          </a:p>
          <a:p>
            <a:endParaRPr lang="en-US" sz="2000" dirty="0">
              <a:latin typeface="Calibri"/>
              <a:ea typeface="Calibri"/>
              <a:cs typeface="Calibri"/>
            </a:endParaRPr>
          </a:p>
          <a:p>
            <a:pPr marL="228600" indent="-228600">
              <a:buFont typeface=""/>
              <a:buAutoNum type="arabicPeriod" startAt="3"/>
            </a:pPr>
            <a:r>
              <a:rPr lang="fr-FR" sz="2000" dirty="0">
                <a:latin typeface="Calibri"/>
                <a:ea typeface="Calibri"/>
                <a:cs typeface="Calibri"/>
              </a:rPr>
              <a:t> </a:t>
            </a:r>
            <a:r>
              <a:rPr lang="fr-FR" sz="2000" err="1">
                <a:latin typeface="Calibri"/>
                <a:ea typeface="Calibri"/>
                <a:cs typeface="Calibri"/>
              </a:rPr>
              <a:t>Bérato</a:t>
            </a:r>
            <a:r>
              <a:rPr lang="fr-FR" sz="2000" dirty="0">
                <a:latin typeface="Calibri"/>
                <a:ea typeface="Calibri"/>
                <a:cs typeface="Calibri"/>
              </a:rPr>
              <a:t> (J.). </a:t>
            </a:r>
            <a:r>
              <a:rPr lang="fr-FR" sz="2000" err="1">
                <a:latin typeface="Calibri"/>
                <a:ea typeface="Calibri"/>
                <a:cs typeface="Calibri"/>
              </a:rPr>
              <a:t>Borréani</a:t>
            </a:r>
            <a:r>
              <a:rPr lang="fr-FR" sz="2000" dirty="0">
                <a:latin typeface="Calibri"/>
                <a:ea typeface="Calibri"/>
                <a:cs typeface="Calibri"/>
              </a:rPr>
              <a:t> (M.). Le Guilloux (M.). – La villa gallo-romaine </a:t>
            </a:r>
            <a:r>
              <a:rPr lang="fr-FR" sz="2000" err="1">
                <a:latin typeface="Calibri"/>
                <a:ea typeface="Calibri"/>
                <a:cs typeface="Calibri"/>
              </a:rPr>
              <a:t>chéologie</a:t>
            </a:r>
            <a:r>
              <a:rPr lang="fr-FR" sz="2000" dirty="0">
                <a:latin typeface="Calibri"/>
                <a:ea typeface="Calibri"/>
                <a:cs typeface="Calibri"/>
              </a:rPr>
              <a:t> méridionale, 13 1980, p. 221-247.</a:t>
            </a:r>
            <a:r>
              <a:rPr lang="en-US" sz="2000" dirty="0">
                <a:latin typeface="Calibri"/>
                <a:ea typeface="Calibri"/>
                <a:cs typeface="Calibri"/>
              </a:rPr>
              <a:t> </a:t>
            </a:r>
          </a:p>
          <a:p>
            <a:pPr marL="228600" indent="-228600">
              <a:buFont typeface=""/>
              <a:buAutoNum type="arabicPeriod" startAt="4"/>
            </a:pPr>
            <a:r>
              <a:rPr lang="fr-FR" sz="2000" dirty="0">
                <a:latin typeface="Calibri"/>
                <a:ea typeface="Calibri"/>
                <a:cs typeface="Calibri"/>
              </a:rPr>
              <a:t>Bernard (A), Bruel (A). – Recueil des chartes de l’abbaye de Cluny, Ch. 106.</a:t>
            </a:r>
            <a:r>
              <a:rPr lang="en-US" sz="2000" dirty="0">
                <a:latin typeface="Calibri"/>
                <a:ea typeface="Calibri"/>
                <a:cs typeface="Calibri"/>
              </a:rPr>
              <a:t> </a:t>
            </a:r>
          </a:p>
          <a:p>
            <a:pPr marL="228600" indent="-228600">
              <a:buFont typeface=""/>
              <a:buAutoNum type="arabicPeriod" startAt="5"/>
            </a:pPr>
            <a:r>
              <a:rPr lang="fr-FR" sz="2000" err="1">
                <a:latin typeface="Calibri"/>
                <a:ea typeface="Calibri"/>
                <a:cs typeface="Calibri"/>
              </a:rPr>
              <a:t>Guérard</a:t>
            </a:r>
            <a:r>
              <a:rPr lang="fr-FR" sz="2000" dirty="0">
                <a:latin typeface="Calibri"/>
                <a:ea typeface="Calibri"/>
                <a:cs typeface="Calibri"/>
              </a:rPr>
              <a:t> (A), Bruel (A) – </a:t>
            </a:r>
            <a:r>
              <a:rPr lang="fr-FR" sz="2000" err="1">
                <a:latin typeface="Calibri"/>
                <a:ea typeface="Calibri"/>
                <a:cs typeface="Calibri"/>
              </a:rPr>
              <a:t>Cartunaire</a:t>
            </a:r>
            <a:r>
              <a:rPr lang="fr-FR" sz="2000" dirty="0">
                <a:latin typeface="Calibri"/>
                <a:ea typeface="Calibri"/>
                <a:cs typeface="Calibri"/>
              </a:rPr>
              <a:t> de Saint-Victor de Marseille, Paris, 1857, Ch. 487.</a:t>
            </a:r>
            <a:r>
              <a:rPr lang="en-US" sz="2000" dirty="0">
                <a:latin typeface="Calibri"/>
                <a:ea typeface="Calibri"/>
                <a:cs typeface="Calibri"/>
              </a:rPr>
              <a:t> </a:t>
            </a:r>
          </a:p>
          <a:p>
            <a:pPr marL="228600" indent="-228600">
              <a:buFont typeface=""/>
              <a:buAutoNum type="arabicPeriod" startAt="6"/>
            </a:pPr>
            <a:r>
              <a:rPr lang="fr-FR" sz="2000" dirty="0">
                <a:latin typeface="Calibri"/>
                <a:ea typeface="Calibri"/>
                <a:cs typeface="Calibri"/>
              </a:rPr>
              <a:t>Devos (J-C) – Contribution à l’étude du cartulaire du prieuré de Correns, D.E.S., Lettre Paris, 1953, Ch. IC.</a:t>
            </a:r>
            <a:endParaRPr lang="en-US" sz="2000" dirty="0">
              <a:latin typeface="Calibri"/>
              <a:ea typeface="Calibri"/>
              <a:cs typeface="Calibri"/>
            </a:endParaRPr>
          </a:p>
          <a:p>
            <a:pPr marL="228600" indent="-228600">
              <a:buFont typeface=""/>
              <a:buAutoNum type="arabicPeriod" startAt="7"/>
            </a:pPr>
            <a:r>
              <a:rPr lang="fr-FR" sz="2000" dirty="0">
                <a:latin typeface="Calibri"/>
                <a:ea typeface="Calibri"/>
                <a:cs typeface="Calibri"/>
              </a:rPr>
              <a:t>Devos, 1953 : Ch. XVCI</a:t>
            </a:r>
            <a:r>
              <a:rPr lang="en-US" sz="2000" dirty="0">
                <a:latin typeface="Calibri"/>
                <a:ea typeface="Calibri"/>
                <a:cs typeface="Calibri"/>
              </a:rPr>
              <a:t> </a:t>
            </a:r>
          </a:p>
          <a:p>
            <a:pPr marL="228600" indent="-228600">
              <a:buFont typeface=""/>
              <a:buAutoNum type="arabicPeriod" startAt="8"/>
            </a:pPr>
            <a:r>
              <a:rPr lang="fr-FR" sz="2000" err="1">
                <a:latin typeface="Calibri"/>
                <a:ea typeface="Calibri"/>
                <a:cs typeface="Calibri"/>
              </a:rPr>
              <a:t>Guérard</a:t>
            </a:r>
            <a:r>
              <a:rPr lang="fr-FR" sz="2000" dirty="0">
                <a:latin typeface="Calibri"/>
                <a:ea typeface="Calibri"/>
                <a:cs typeface="Calibri"/>
              </a:rPr>
              <a:t> 1857 : </a:t>
            </a:r>
            <a:r>
              <a:rPr lang="fr-FR" sz="2000" err="1">
                <a:latin typeface="Calibri"/>
                <a:ea typeface="Calibri"/>
                <a:cs typeface="Calibri"/>
              </a:rPr>
              <a:t>Ch</a:t>
            </a:r>
            <a:r>
              <a:rPr lang="fr-FR" sz="2000" dirty="0">
                <a:latin typeface="Calibri"/>
                <a:ea typeface="Calibri"/>
                <a:cs typeface="Calibri"/>
              </a:rPr>
              <a:t> 581</a:t>
            </a:r>
            <a:r>
              <a:rPr lang="en-US" sz="2000" dirty="0">
                <a:latin typeface="Calibri"/>
                <a:ea typeface="Calibri"/>
                <a:cs typeface="Calibri"/>
              </a:rPr>
              <a:t> </a:t>
            </a:r>
          </a:p>
          <a:p>
            <a:pPr marL="228600" indent="-228600">
              <a:buFont typeface=""/>
              <a:buAutoNum type="arabicPeriod" startAt="9"/>
            </a:pPr>
            <a:r>
              <a:rPr lang="fr-FR" sz="2000" err="1">
                <a:latin typeface="Calibri"/>
                <a:ea typeface="Calibri"/>
                <a:cs typeface="Calibri"/>
              </a:rPr>
              <a:t>Guérard</a:t>
            </a:r>
            <a:r>
              <a:rPr lang="fr-FR" sz="2000" dirty="0">
                <a:latin typeface="Calibri"/>
                <a:ea typeface="Calibri"/>
                <a:cs typeface="Calibri"/>
              </a:rPr>
              <a:t> 1857 : </a:t>
            </a:r>
            <a:r>
              <a:rPr lang="fr-FR" sz="2000" err="1">
                <a:latin typeface="Calibri"/>
                <a:ea typeface="Calibri"/>
                <a:cs typeface="Calibri"/>
              </a:rPr>
              <a:t>Ch</a:t>
            </a:r>
            <a:r>
              <a:rPr lang="fr-FR" sz="2000" dirty="0">
                <a:latin typeface="Calibri"/>
                <a:ea typeface="Calibri"/>
                <a:cs typeface="Calibri"/>
              </a:rPr>
              <a:t> 583</a:t>
            </a:r>
            <a:r>
              <a:rPr lang="en-US" sz="2000" dirty="0">
                <a:latin typeface="Calibri"/>
                <a:ea typeface="Calibri"/>
                <a:cs typeface="Calibri"/>
              </a:rPr>
              <a:t> </a:t>
            </a:r>
          </a:p>
          <a:p>
            <a:endParaRPr lang="en-US" sz="2000" dirty="0">
              <a:latin typeface="Segoe UI"/>
              <a:cs typeface="Segoe UI"/>
            </a:endParaRPr>
          </a:p>
          <a:p>
            <a:pPr marL="228600" indent="-228600">
              <a:buFont typeface=""/>
              <a:buAutoNum type="arabicPeriod" startAt="10"/>
            </a:pPr>
            <a:r>
              <a:rPr lang="fr-FR" sz="2000" err="1">
                <a:latin typeface="Calibri"/>
                <a:ea typeface="Calibri"/>
                <a:cs typeface="Calibri"/>
              </a:rPr>
              <a:t>Guérard</a:t>
            </a:r>
            <a:r>
              <a:rPr lang="fr-FR" sz="2000" dirty="0">
                <a:latin typeface="Calibri"/>
                <a:ea typeface="Calibri"/>
                <a:cs typeface="Calibri"/>
              </a:rPr>
              <a:t> 1857 : </a:t>
            </a:r>
            <a:r>
              <a:rPr lang="fr-FR" sz="2000" err="1">
                <a:latin typeface="Calibri"/>
                <a:ea typeface="Calibri"/>
                <a:cs typeface="Calibri"/>
              </a:rPr>
              <a:t>Ch</a:t>
            </a:r>
            <a:r>
              <a:rPr lang="fr-FR" sz="2000" dirty="0">
                <a:latin typeface="Calibri"/>
                <a:ea typeface="Calibri"/>
                <a:cs typeface="Calibri"/>
              </a:rPr>
              <a:t> 843</a:t>
            </a:r>
            <a:r>
              <a:rPr lang="en-US" sz="2000" dirty="0">
                <a:latin typeface="Calibri"/>
                <a:ea typeface="Calibri"/>
                <a:cs typeface="Calibri"/>
              </a:rPr>
              <a:t> </a:t>
            </a:r>
          </a:p>
          <a:p>
            <a:pPr marL="228600" indent="-228600">
              <a:buFont typeface=""/>
              <a:buAutoNum type="arabicPeriod" startAt="11"/>
            </a:pPr>
            <a:r>
              <a:rPr lang="fr-FR" sz="2000" err="1">
                <a:latin typeface="Calibri"/>
                <a:ea typeface="Calibri"/>
                <a:cs typeface="Calibri"/>
              </a:rPr>
              <a:t>Guérard</a:t>
            </a:r>
            <a:r>
              <a:rPr lang="fr-FR" sz="2000" dirty="0">
                <a:latin typeface="Calibri"/>
                <a:ea typeface="Calibri"/>
                <a:cs typeface="Calibri"/>
              </a:rPr>
              <a:t> 1857 : </a:t>
            </a:r>
            <a:r>
              <a:rPr lang="fr-FR" sz="2000" err="1">
                <a:latin typeface="Calibri"/>
                <a:ea typeface="Calibri"/>
                <a:cs typeface="Calibri"/>
              </a:rPr>
              <a:t>Ch</a:t>
            </a:r>
            <a:r>
              <a:rPr lang="fr-FR" sz="2000" dirty="0">
                <a:latin typeface="Calibri"/>
                <a:ea typeface="Calibri"/>
                <a:cs typeface="Calibri"/>
              </a:rPr>
              <a:t> 584</a:t>
            </a:r>
            <a:r>
              <a:rPr lang="en-US" sz="2000" dirty="0">
                <a:latin typeface="Calibri"/>
                <a:ea typeface="Calibri"/>
                <a:cs typeface="Calibri"/>
              </a:rPr>
              <a:t> </a:t>
            </a:r>
          </a:p>
          <a:p>
            <a:pPr marL="228600" indent="-228600">
              <a:buFont typeface=""/>
              <a:buAutoNum type="arabicPeriod" startAt="12"/>
            </a:pPr>
            <a:r>
              <a:rPr lang="fr-FR" sz="2000" err="1">
                <a:latin typeface="Calibri"/>
                <a:ea typeface="Calibri"/>
                <a:cs typeface="Calibri"/>
              </a:rPr>
              <a:t>Guérard</a:t>
            </a:r>
            <a:r>
              <a:rPr lang="fr-FR" sz="2000" dirty="0">
                <a:latin typeface="Calibri"/>
                <a:ea typeface="Calibri"/>
                <a:cs typeface="Calibri"/>
              </a:rPr>
              <a:t> 1857 : </a:t>
            </a:r>
            <a:r>
              <a:rPr lang="fr-FR" sz="2000" err="1">
                <a:latin typeface="Calibri"/>
                <a:ea typeface="Calibri"/>
                <a:cs typeface="Calibri"/>
              </a:rPr>
              <a:t>Ch</a:t>
            </a:r>
            <a:r>
              <a:rPr lang="fr-FR" sz="2000" dirty="0">
                <a:latin typeface="Calibri"/>
                <a:ea typeface="Calibri"/>
                <a:cs typeface="Calibri"/>
              </a:rPr>
              <a:t> 840 </a:t>
            </a:r>
            <a:r>
              <a:rPr lang="en-US" sz="2000" dirty="0">
                <a:latin typeface="Calibri"/>
                <a:ea typeface="Calibri"/>
                <a:cs typeface="Calibri"/>
              </a:rPr>
              <a:t> </a:t>
            </a:r>
          </a:p>
          <a:p>
            <a:pPr marL="228600" indent="-228600">
              <a:buFont typeface=""/>
              <a:buAutoNum type="arabicPeriod" startAt="13"/>
            </a:pPr>
            <a:r>
              <a:rPr lang="fr-FR" sz="2000" err="1">
                <a:latin typeface="Calibri"/>
                <a:ea typeface="Calibri"/>
                <a:cs typeface="Calibri"/>
              </a:rPr>
              <a:t>Guérard</a:t>
            </a:r>
            <a:r>
              <a:rPr lang="fr-FR" sz="2000" dirty="0">
                <a:latin typeface="Calibri"/>
                <a:ea typeface="Calibri"/>
                <a:cs typeface="Calibri"/>
              </a:rPr>
              <a:t> 1857 : </a:t>
            </a:r>
            <a:r>
              <a:rPr lang="fr-FR" sz="2000" err="1">
                <a:latin typeface="Calibri"/>
                <a:ea typeface="Calibri"/>
                <a:cs typeface="Calibri"/>
              </a:rPr>
              <a:t>Ch</a:t>
            </a:r>
            <a:r>
              <a:rPr lang="fr-FR" sz="2000" dirty="0">
                <a:latin typeface="Calibri"/>
                <a:ea typeface="Calibri"/>
                <a:cs typeface="Calibri"/>
              </a:rPr>
              <a:t> 848</a:t>
            </a:r>
            <a:r>
              <a:rPr lang="en-US" sz="2000" dirty="0">
                <a:latin typeface="Calibri"/>
                <a:ea typeface="Calibri"/>
                <a:cs typeface="Calibri"/>
              </a:rPr>
              <a:t> </a:t>
            </a:r>
          </a:p>
          <a:p>
            <a:pPr marL="228600" indent="-228600">
              <a:buFont typeface=""/>
              <a:buAutoNum type="arabicPeriod" startAt="14"/>
            </a:pPr>
            <a:r>
              <a:rPr lang="fr-FR" sz="2000" dirty="0">
                <a:latin typeface="Calibri"/>
                <a:ea typeface="Calibri"/>
                <a:cs typeface="Calibri"/>
              </a:rPr>
              <a:t>Archives départementales de Marseille 1H814, renseignement M.F. </a:t>
            </a:r>
            <a:r>
              <a:rPr lang="fr-FR" sz="2000" err="1">
                <a:latin typeface="Calibri"/>
                <a:ea typeface="Calibri"/>
                <a:cs typeface="Calibri"/>
              </a:rPr>
              <a:t>Jugi</a:t>
            </a:r>
            <a:r>
              <a:rPr lang="fr-FR" sz="2000" dirty="0">
                <a:latin typeface="Calibri"/>
                <a:ea typeface="Calibri"/>
                <a:cs typeface="Calibri"/>
              </a:rPr>
              <a:t>.</a:t>
            </a:r>
            <a:r>
              <a:rPr lang="en-US" sz="2000" dirty="0">
                <a:latin typeface="Calibri"/>
                <a:ea typeface="Calibri"/>
                <a:cs typeface="Calibri"/>
              </a:rPr>
              <a:t> </a:t>
            </a:r>
          </a:p>
          <a:p>
            <a:pPr marL="228600" indent="-228600">
              <a:buFont typeface=""/>
              <a:buAutoNum type="arabicPeriod" startAt="15"/>
            </a:pPr>
            <a:r>
              <a:rPr lang="fr-FR" sz="2000" dirty="0">
                <a:latin typeface="Calibri"/>
                <a:ea typeface="Calibri"/>
                <a:cs typeface="Calibri"/>
              </a:rPr>
              <a:t>Dessins et restitution de Monsieur Jean Beauregard, architecte.</a:t>
            </a:r>
            <a:endParaRPr lang="en-US" sz="2000" dirty="0">
              <a:latin typeface="Calibri"/>
              <a:ea typeface="Calibri"/>
              <a:cs typeface="Calibri"/>
            </a:endParaRPr>
          </a:p>
          <a:p>
            <a:endParaRPr lang="en-US" sz="2000" dirty="0">
              <a:latin typeface="Calibri"/>
              <a:ea typeface="Calibri"/>
              <a:cs typeface="Calibri"/>
            </a:endParaRPr>
          </a:p>
          <a:p>
            <a:r>
              <a:rPr lang="fr-FR" sz="2000" dirty="0">
                <a:latin typeface="Calibri"/>
                <a:cs typeface="Segoe UI"/>
              </a:rPr>
              <a:t>*Source : Le prieuré Victorin Saint Pierre, Les Arcs sur Argens, Jacques </a:t>
            </a:r>
            <a:r>
              <a:rPr lang="fr-FR" sz="2000" dirty="0" err="1">
                <a:latin typeface="Calibri"/>
                <a:cs typeface="Segoe UI"/>
              </a:rPr>
              <a:t>Bérato</a:t>
            </a:r>
            <a:r>
              <a:rPr lang="fr-FR" sz="2000" dirty="0">
                <a:latin typeface="Calibri"/>
                <a:cs typeface="Segoe UI"/>
              </a:rPr>
              <a:t>, Yann </a:t>
            </a:r>
            <a:r>
              <a:rPr lang="fr-FR" sz="2000" dirty="0" err="1">
                <a:latin typeface="Calibri"/>
                <a:cs typeface="Segoe UI"/>
              </a:rPr>
              <a:t>Codou</a:t>
            </a:r>
            <a:r>
              <a:rPr lang="fr-FR" sz="2000" dirty="0">
                <a:latin typeface="Calibri"/>
                <a:cs typeface="Segoe UI"/>
              </a:rPr>
              <a:t> et Franck Dugas, Annales de la SSNATV, tome 44, 2</a:t>
            </a:r>
            <a:r>
              <a:rPr lang="fr-FR" sz="2000" baseline="30000" dirty="0">
                <a:latin typeface="Calibri"/>
                <a:cs typeface="Segoe UI"/>
              </a:rPr>
              <a:t>e</a:t>
            </a:r>
            <a:r>
              <a:rPr lang="fr-FR" sz="2000" dirty="0">
                <a:latin typeface="Calibri"/>
                <a:cs typeface="Segoe UI"/>
              </a:rPr>
              <a:t> trimestre 1992 + Pages d’histoire d’un terroir provençal.</a:t>
            </a:r>
            <a:endParaRPr lang="en-US" sz="2000" dirty="0">
              <a:latin typeface="Calibri"/>
              <a:ea typeface="Calibri"/>
              <a:cs typeface="Calibri"/>
            </a:endParaRPr>
          </a:p>
          <a:p>
            <a:pPr>
              <a:lnSpc>
                <a:spcPts val="1457"/>
              </a:lnSpc>
            </a:pPr>
            <a:endParaRPr lang="en-US" sz="1100">
              <a:latin typeface="Calibri"/>
              <a:ea typeface="Calibri"/>
              <a:cs typeface="Calibri"/>
            </a:endParaRPr>
          </a:p>
          <a:p>
            <a:endParaRPr lang="en-US">
              <a:latin typeface="Segoe UI"/>
              <a:cs typeface="Segoe UI"/>
            </a:endParaRPr>
          </a:p>
        </p:txBody>
      </p:sp>
    </p:spTree>
    <p:extLst>
      <p:ext uri="{BB962C8B-B14F-4D97-AF65-F5344CB8AC3E}">
        <p14:creationId xmlns:p14="http://schemas.microsoft.com/office/powerpoint/2010/main" val="8263080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86E7F5D9-41AF-4E71-9005-F17A43B756D3}">
  <ds:schemaRefs>
    <ds:schemaRef ds:uri="http://schemas.microsoft.com/sharepoint/v3/contenttype/forms"/>
  </ds:schemaRefs>
</ds:datastoreItem>
</file>

<file path=customXml/itemProps2.xml><?xml version="1.0" encoding="utf-8"?>
<ds:datastoreItem xmlns:ds="http://schemas.openxmlformats.org/officeDocument/2006/customXml" ds:itemID="{39AF54A9-AE18-4914-B521-EB18ED53D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5A8877-EEB2-4571-8600-1DB7B99853B4}">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38</cp:revision>
  <dcterms:created xsi:type="dcterms:W3CDTF">2012-07-30T22:21:58Z</dcterms:created>
  <dcterms:modified xsi:type="dcterms:W3CDTF">2025-07-26T12:50:03Z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