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45" d="100"/>
          <a:sy n="45" d="100"/>
        </p:scale>
        <p:origin x="2626"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06/10/2025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06/10/2025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06/10/2025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06/10/2025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06/10/2025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06/10/2025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C93B740A-FA32-9920-50C3-4E3E1B29E35C}"/>
              </a:ext>
            </a:extLst>
          </p:cNvPr>
          <p:cNvPicPr>
            <a:picLocks noChangeAspect="1"/>
          </p:cNvPicPr>
          <p:nvPr/>
        </p:nvPicPr>
        <p:blipFill>
          <a:blip r:embed="rId2"/>
          <a:stretch>
            <a:fillRect/>
          </a:stretch>
        </p:blipFill>
        <p:spPr>
          <a:xfrm>
            <a:off x="6178" y="-7080"/>
            <a:ext cx="243840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20797" y="698688"/>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a:t>Oratoire des valises  </a:t>
            </a:r>
            <a:endParaRPr lang="fr-FR" sz="5400" dirty="0"/>
          </a:p>
        </p:txBody>
      </p:sp>
      <p:sp>
        <p:nvSpPr>
          <p:cNvPr id="10" name="TextBox 9">
            <a:extLst>
              <a:ext uri="{FF2B5EF4-FFF2-40B4-BE49-F238E27FC236}">
                <a16:creationId xmlns:a16="http://schemas.microsoft.com/office/drawing/2014/main" id="{EC598F2F-0BB9-6676-63D1-D54F7E1AC2C7}"/>
              </a:ext>
            </a:extLst>
          </p:cNvPr>
          <p:cNvSpPr txBox="1"/>
          <p:nvPr/>
        </p:nvSpPr>
        <p:spPr>
          <a:xfrm>
            <a:off x="22212" y="7376489"/>
            <a:ext cx="6846276"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a:latin typeface="Calibri"/>
                <a:ea typeface="Calibri"/>
                <a:cs typeface="Calibri"/>
              </a:rPr>
              <a:t>En </a:t>
            </a:r>
            <a:r>
              <a:rPr lang="fr-FR" sz="2400" b="1" dirty="0">
                <a:latin typeface="Calibri"/>
                <a:ea typeface="Calibri"/>
                <a:cs typeface="Calibri"/>
              </a:rPr>
              <a:t>résumé,</a:t>
            </a:r>
            <a:endParaRPr lang="fr-FR" sz="2400" dirty="0">
              <a:latin typeface="Calibri"/>
              <a:ea typeface="Calibri"/>
              <a:cs typeface="Calibri"/>
            </a:endParaRPr>
          </a:p>
          <a:p>
            <a:pPr algn="just"/>
            <a:endParaRPr lang="fr-FR" sz="2000" dirty="0">
              <a:latin typeface="Calibri"/>
              <a:ea typeface="Calibri"/>
              <a:cs typeface="Calibri"/>
            </a:endParaRPr>
          </a:p>
          <a:p>
            <a:pPr algn="just"/>
            <a:r>
              <a:rPr lang="fr-FR" sz="2000">
                <a:latin typeface="Calibri"/>
                <a:ea typeface="Calibri"/>
                <a:cs typeface="Calibri"/>
              </a:rPr>
              <a:t>L’oratoire est présent à gauche de cet ex-voto. Un </a:t>
            </a:r>
            <a:r>
              <a:rPr lang="fr-FR" sz="2000" b="1">
                <a:latin typeface="Calibri"/>
                <a:ea typeface="Calibri"/>
                <a:cs typeface="Calibri"/>
              </a:rPr>
              <a:t>ex-voto</a:t>
            </a:r>
            <a:r>
              <a:rPr lang="fr-FR" sz="2000">
                <a:latin typeface="Calibri"/>
                <a:ea typeface="Calibri"/>
                <a:cs typeface="Calibri"/>
              </a:rPr>
              <a:t> est une offrande faite à un dieu en demande d'une grâce ou en remerciement d'une grâce obtenue à l'issue d'un vœu (votum) formulé en ce sens.</a:t>
            </a:r>
          </a:p>
        </p:txBody>
      </p:sp>
      <p:sp>
        <p:nvSpPr>
          <p:cNvPr id="11" name="TextBox 10">
            <a:extLst>
              <a:ext uri="{FF2B5EF4-FFF2-40B4-BE49-F238E27FC236}">
                <a16:creationId xmlns:a16="http://schemas.microsoft.com/office/drawing/2014/main" id="{5D671E86-02FA-C7E8-501D-AE82E8057DC5}"/>
              </a:ext>
            </a:extLst>
          </p:cNvPr>
          <p:cNvSpPr txBox="1"/>
          <p:nvPr/>
        </p:nvSpPr>
        <p:spPr>
          <a:xfrm>
            <a:off x="-1" y="9298900"/>
            <a:ext cx="6835789"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400" b="1" dirty="0">
                <a:latin typeface="Calibri"/>
                <a:ea typeface="Calibri"/>
                <a:cs typeface="Calibri"/>
              </a:rPr>
              <a:t>Pour en savoir plus,</a:t>
            </a:r>
          </a:p>
          <a:p>
            <a:pPr algn="just"/>
            <a:endParaRPr lang="en-US"/>
          </a:p>
          <a:p>
            <a:pPr algn="just"/>
            <a:r>
              <a:rPr lang="fr-FR" sz="2000">
                <a:latin typeface="Calibri"/>
                <a:ea typeface="Calibri"/>
                <a:cs typeface="Calibri"/>
              </a:rPr>
              <a:t>Dans une société agricole, les confréries de pénitents, constituées d’une forte majorité de paysans, se devaient d’intervenir lors de calamités naturelles mettant en péril les cultures et donc la survie de la communauté. La sécheresse prolongée, fréquente sous notre climat méditerranéen risquait de déboucher sur des récoltes de céréales insuffisantes, des pâtures asséchées, un fourrage trop réduit…</a:t>
            </a:r>
          </a:p>
        </p:txBody>
      </p:sp>
      <p:pic>
        <p:nvPicPr>
          <p:cNvPr id="6" name="Image 5" descr="Une image contenant peinture, art, arbre, cadre photo&#10;&#10;Le contenu généré par l’IA peut être incorrect.">
            <a:extLst>
              <a:ext uri="{FF2B5EF4-FFF2-40B4-BE49-F238E27FC236}">
                <a16:creationId xmlns:a16="http://schemas.microsoft.com/office/drawing/2014/main" id="{575B511B-63C7-D443-0E8F-88DEA41DD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1630"/>
            <a:ext cx="6858000" cy="5479143"/>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448C2-1238-7CF0-4978-713FB43B4C24}"/>
              </a:ext>
            </a:extLst>
          </p:cNvPr>
          <p:cNvSpPr txBox="1"/>
          <p:nvPr/>
        </p:nvSpPr>
        <p:spPr>
          <a:xfrm>
            <a:off x="-3463" y="-3464"/>
            <a:ext cx="6864926"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t>Dès lors surgit le risque de famines génératrices d’épidémies. </a:t>
            </a:r>
          </a:p>
          <a:p>
            <a:pPr algn="just"/>
            <a:endParaRPr lang="fr-FR"/>
          </a:p>
          <a:p>
            <a:pPr algn="just"/>
            <a:r>
              <a:rPr lang="fr-FR"/>
              <a:t>Les confréries tentaient donc d’exorciser cette calamité, ou même son risque, par des processions expiatoires dirigées vers des sanctuaires parfois assez lointains.</a:t>
            </a:r>
          </a:p>
          <a:p>
            <a:pPr algn="just"/>
            <a:r>
              <a:rPr lang="fr-FR"/>
              <a:t>La pluie obtenue, on rendait grâce par une nouvelle procession officialisée par le dépôt d’un ex-voto. Dans les cas extrêmes la procession, institutionnalisée, était renouvelée chaque année, ou tous les deux ou cinq ans, afin d’éviter un éventuel retour de la catastrophe. </a:t>
            </a:r>
          </a:p>
          <a:p>
            <a:pPr algn="just"/>
            <a:endParaRPr lang="fr-FR"/>
          </a:p>
          <a:p>
            <a:pPr algn="just"/>
            <a:r>
              <a:rPr lang="fr-FR"/>
              <a:t>*Sources : ce texte est un extrait de la publication de M. Luc Thevenon « ex –voto de la pluie des pénitents provençaux et niçois » in L’eau des villes et l’eau des champs, le problème de l’eau en Provence, actes des 1àe journées d’études de l’espace provençal de Mouans Sartoux (8 et 9 mai 1999) du centre régional de documentation occitane</a:t>
            </a:r>
          </a:p>
          <a:p>
            <a:endParaRPr lang="fr-FR"/>
          </a:p>
        </p:txBody>
      </p:sp>
      <p:pic>
        <p:nvPicPr>
          <p:cNvPr id="4" name="Image 3" descr="Une image contenant plein air, texte, bâtiment, ciel&#10;&#10;Le contenu généré par l’IA peut être incorrect.">
            <a:extLst>
              <a:ext uri="{FF2B5EF4-FFF2-40B4-BE49-F238E27FC236}">
                <a16:creationId xmlns:a16="http://schemas.microsoft.com/office/drawing/2014/main" id="{FE717F4F-A1F1-0FDD-1E96-5D14A4601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39" y="5074849"/>
            <a:ext cx="4616196" cy="6706338"/>
          </a:xfrm>
          <a:prstGeom prst="rect">
            <a:avLst/>
          </a:prstGeom>
        </p:spPr>
      </p:pic>
    </p:spTree>
    <p:extLst>
      <p:ext uri="{BB962C8B-B14F-4D97-AF65-F5344CB8AC3E}">
        <p14:creationId xmlns:p14="http://schemas.microsoft.com/office/powerpoint/2010/main" val="21120309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ée un document." ma:contentTypeScope="" ma:versionID="d2bbbb0dff3b5a7bcb6e8760d3d84681">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6fb60d4c116bd8a70a17d4aa9fb2c4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6D0807-39A9-4F9F-9FEE-27ADCCFBF959}">
  <ds:schemaRefs>
    <ds:schemaRef ds:uri="f4c7469f-ea08-4a28-abbd-883824f19f6c"/>
    <ds:schemaRef ds:uri="http://purl.org/dc/elements/1.1/"/>
    <ds:schemaRef ds:uri="http://purl.org/dc/terms/"/>
    <ds:schemaRef ds:uri="http://schemas.microsoft.com/office/2006/metadata/properties"/>
    <ds:schemaRef ds:uri="http://schemas.microsoft.com/office/2006/documentManagement/types"/>
    <ds:schemaRef ds:uri="http://purl.org/dc/dcmitype/"/>
    <ds:schemaRef ds:uri="43590ac0-9243-467b-ab7d-a880e2fba6e9"/>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38F1C45-37B7-40B4-A524-7623255C40AC}">
  <ds:schemaRefs>
    <ds:schemaRef ds:uri="http://schemas.microsoft.com/sharepoint/v3/contenttype/forms"/>
  </ds:schemaRefs>
</ds:datastoreItem>
</file>

<file path=customXml/itemProps3.xml><?xml version="1.0" encoding="utf-8"?>
<ds:datastoreItem xmlns:ds="http://schemas.openxmlformats.org/officeDocument/2006/customXml" ds:itemID="{5E02EFED-0AF2-4CB4-91D5-59D2630130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TotalTime>
  <Words>269</Words>
  <Application>Microsoft Office PowerPoint</Application>
  <PresentationFormat>Grand écran</PresentationFormat>
  <Paragraphs>13</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Aptos</vt:lpstr>
      <vt:lpstr>Aptos Display</vt:lpstr>
      <vt:lpstr>Arial</vt:lpstr>
      <vt:lpstr>Calibri</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Benoit JARRY</dc:creator>
  <cp:lastModifiedBy>COLLET Laurene</cp:lastModifiedBy>
  <cp:revision>83</cp:revision>
  <dcterms:created xsi:type="dcterms:W3CDTF">2012-07-30T22:21:58Z</dcterms:created>
  <dcterms:modified xsi:type="dcterms:W3CDTF">2025-10-06T11:34:43Z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