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1" r:id="rId7"/>
  </p:sldIdLst>
  <p:sldSz cx="6858000" cy="12192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" d="100"/>
          <a:sy n="10" d="100"/>
        </p:scale>
        <p:origin x="2414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e image contenant Graphique, capture d’écran, graphisme, Police&#10;&#10;Le contenu généré par l’IA peut être incorrect.">
            <a:extLst>
              <a:ext uri="{FF2B5EF4-FFF2-40B4-BE49-F238E27FC236}">
                <a16:creationId xmlns:a16="http://schemas.microsoft.com/office/drawing/2014/main" id="{C93B740A-FA32-9920-50C3-4E3E1B29E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" y="-7080"/>
            <a:ext cx="2438400" cy="71437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C9CF4B5-667E-5FAE-0A88-30F87F117825}"/>
              </a:ext>
            </a:extLst>
          </p:cNvPr>
          <p:cNvSpPr>
            <a:spLocks noGrp="1"/>
          </p:cNvSpPr>
          <p:nvPr/>
        </p:nvSpPr>
        <p:spPr>
          <a:xfrm>
            <a:off x="-20797" y="698688"/>
            <a:ext cx="6871694" cy="907227"/>
          </a:xfrm>
          <a:prstGeom prst="rect">
            <a:avLst/>
          </a:prstGeom>
          <a:solidFill>
            <a:srgbClr val="3366CC">
              <a:alpha val="50196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defPPr>
              <a:defRPr lang="fr-FR"/>
            </a:defPPr>
            <a:lvl1pPr marL="0"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dirty="0"/>
              <a:t>Le Gingko Biloba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598F2F-0BB9-6676-63D1-D54F7E1AC2C7}"/>
              </a:ext>
            </a:extLst>
          </p:cNvPr>
          <p:cNvSpPr txBox="1"/>
          <p:nvPr/>
        </p:nvSpPr>
        <p:spPr>
          <a:xfrm>
            <a:off x="22212" y="6794883"/>
            <a:ext cx="6846276" cy="21544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latin typeface="Calibri"/>
                <a:ea typeface="Calibri"/>
                <a:cs typeface="Calibri"/>
              </a:rPr>
              <a:t>En résumé,</a:t>
            </a:r>
            <a:endParaRPr lang="fr-FR" sz="2400" dirty="0">
              <a:latin typeface="Calibri"/>
              <a:ea typeface="Calibri"/>
              <a:cs typeface="Calibri"/>
            </a:endParaRPr>
          </a:p>
          <a:p>
            <a:pPr algn="just"/>
            <a:endParaRPr lang="fr-FR" sz="2000" dirty="0">
              <a:latin typeface="Calibri"/>
              <a:ea typeface="Calibri"/>
              <a:cs typeface="Calibri"/>
            </a:endParaRPr>
          </a:p>
          <a:p>
            <a:r>
              <a:rPr lang="fr-FR" dirty="0"/>
              <a:t>Le gingko est le seul représentant actuel de la famille des Ginkgoaceae. Considérée comme une espèce « panchronique », c’est-à-dire qui traverse les âges, elle apparait il y a plus de 270 millions d'années. </a:t>
            </a:r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518A40B-7766-EF47-6066-00A7058F0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64" y="1737360"/>
            <a:ext cx="6754271" cy="433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7448C2-1238-7CF0-4978-713FB43B4C24}"/>
              </a:ext>
            </a:extLst>
          </p:cNvPr>
          <p:cNvSpPr txBox="1"/>
          <p:nvPr/>
        </p:nvSpPr>
        <p:spPr>
          <a:xfrm>
            <a:off x="106680" y="225136"/>
            <a:ext cx="659892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latin typeface="Calibri"/>
                <a:ea typeface="Calibri"/>
                <a:cs typeface="Calibri"/>
              </a:rPr>
              <a:t>Pour en savoir plus,</a:t>
            </a:r>
          </a:p>
          <a:p>
            <a:pPr algn="just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43FD289-B9D1-0A4C-16D9-5BEF70108A45}"/>
              </a:ext>
            </a:extLst>
          </p:cNvPr>
          <p:cNvSpPr txBox="1"/>
          <p:nvPr/>
        </p:nvSpPr>
        <p:spPr>
          <a:xfrm>
            <a:off x="0" y="902244"/>
            <a:ext cx="670560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Appelé </a:t>
            </a:r>
            <a:r>
              <a:rPr lang="fr-FR" dirty="0" err="1"/>
              <a:t>yínxìng</a:t>
            </a:r>
            <a:r>
              <a:rPr lang="fr-FR" dirty="0"/>
              <a:t> en chinois, </a:t>
            </a:r>
            <a:r>
              <a:rPr lang="fr-FR" dirty="0" err="1"/>
              <a:t>yín</a:t>
            </a:r>
            <a:r>
              <a:rPr lang="fr-FR" dirty="0"/>
              <a:t> signifiant « argent », tandis que </a:t>
            </a:r>
            <a:r>
              <a:rPr lang="fr-FR" dirty="0" err="1"/>
              <a:t>xìng</a:t>
            </a:r>
            <a:r>
              <a:rPr lang="fr-FR" dirty="0"/>
              <a:t> signifiant « abricot », le ginkgo est parfois surnommé l’abricotier d’argent. </a:t>
            </a:r>
          </a:p>
          <a:p>
            <a:r>
              <a:rPr lang="fr-FR" dirty="0"/>
              <a:t>C’est Engelbert </a:t>
            </a:r>
            <a:r>
              <a:rPr lang="fr-FR" dirty="0" err="1"/>
              <a:t>Kaempfer</a:t>
            </a:r>
            <a:r>
              <a:rPr lang="fr-FR" dirty="0"/>
              <a:t>, médecin et botaniste allemand, alors en voyage au Japon, qui fut le premier européen au XVIIe siècle à décrire cet arbre dans son mémoire </a:t>
            </a:r>
            <a:r>
              <a:rPr lang="fr-FR" dirty="0" err="1"/>
              <a:t>Amoenitatum</a:t>
            </a:r>
            <a:r>
              <a:rPr lang="fr-FR" dirty="0"/>
              <a:t> </a:t>
            </a:r>
            <a:r>
              <a:rPr lang="fr-FR" dirty="0" err="1"/>
              <a:t>exoticarum</a:t>
            </a:r>
            <a:r>
              <a:rPr lang="fr-FR" dirty="0"/>
              <a:t> en 1712. </a:t>
            </a:r>
          </a:p>
          <a:p>
            <a:r>
              <a:rPr lang="fr-FR" dirty="0"/>
              <a:t>Le nom ginkgo vient de l'ancienne lecture japonaise </a:t>
            </a:r>
            <a:r>
              <a:rPr lang="fr-FR" dirty="0" err="1"/>
              <a:t>ginkyō</a:t>
            </a:r>
            <a:r>
              <a:rPr lang="fr-FR" dirty="0"/>
              <a:t> (mot noté dans l'atlas botanique « </a:t>
            </a:r>
            <a:r>
              <a:rPr lang="fr-FR" dirty="0" err="1"/>
              <a:t>Kinmôzui</a:t>
            </a:r>
            <a:r>
              <a:rPr lang="fr-FR" dirty="0"/>
              <a:t> » de Nakamura </a:t>
            </a:r>
            <a:r>
              <a:rPr lang="fr-FR" dirty="0" err="1"/>
              <a:t>Tekisai</a:t>
            </a:r>
            <a:r>
              <a:rPr lang="fr-FR" dirty="0"/>
              <a:t>). Curieusement l'utilisation de la lettre « g » par M. </a:t>
            </a:r>
            <a:r>
              <a:rPr lang="fr-FR" dirty="0" err="1"/>
              <a:t>Kaempfer</a:t>
            </a:r>
            <a:r>
              <a:rPr lang="fr-FR" dirty="0"/>
              <a:t> demeure inexpliquée : il aurait en effet été plus cohérent d’écrire « </a:t>
            </a:r>
            <a:r>
              <a:rPr lang="fr-FR" dirty="0" err="1"/>
              <a:t>ginkjo</a:t>
            </a:r>
            <a:r>
              <a:rPr lang="fr-FR" dirty="0"/>
              <a:t> » ou « </a:t>
            </a:r>
            <a:r>
              <a:rPr lang="fr-FR" dirty="0" err="1"/>
              <a:t>ginkio</a:t>
            </a:r>
            <a:r>
              <a:rPr lang="fr-FR" dirty="0"/>
              <a:t> » avec un « j » ou un « i ». Cela restera un mystère.</a:t>
            </a:r>
          </a:p>
          <a:p>
            <a:r>
              <a:rPr lang="fr-FR" dirty="0"/>
              <a:t>Le premier pied de Ginkgo biloba en France a été planté au jardin des plantes de Montpellier en 1778, biloba faisant référence à la forme des feuilles (bi signifiant deux et lobes désignant les parties arrondies). </a:t>
            </a:r>
          </a:p>
          <a:p>
            <a:r>
              <a:rPr lang="fr-FR" dirty="0"/>
              <a:t>Le nom d’« arbre aux quarante écus » vient du fait que le botaniste français M. de </a:t>
            </a:r>
            <a:r>
              <a:rPr lang="fr-FR" dirty="0" err="1"/>
              <a:t>Pétigny</a:t>
            </a:r>
            <a:r>
              <a:rPr lang="fr-FR" dirty="0"/>
              <a:t> a acheté, en 1788, 5 plants de ginkgo à un botaniste anglais pour la somme considérable de 25 guinées, soit 40 écus chaque pied. </a:t>
            </a:r>
          </a:p>
          <a:p>
            <a:r>
              <a:rPr lang="fr-FR" dirty="0"/>
              <a:t>Le nom d’« arbre aux mille écus » est expliqué par l’aspect de ses feuilles qui deviennent dorées à l’automne. 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L’arbre a été donné à la commune par Franck DUGAS et a été planté par les élèves du lycée agricole Les Magnanarelles </a:t>
            </a:r>
          </a:p>
          <a:p>
            <a:r>
              <a:rPr lang="fr-FR" dirty="0"/>
              <a:t>L’illustration de la plaque provient du mémoire de Engelbert </a:t>
            </a:r>
            <a:r>
              <a:rPr lang="fr-FR" dirty="0" err="1"/>
              <a:t>Kaempfer</a:t>
            </a:r>
            <a:r>
              <a:rPr lang="fr-FR" dirty="0"/>
              <a:t> « </a:t>
            </a:r>
            <a:r>
              <a:rPr lang="fr-FR" dirty="0" err="1"/>
              <a:t>Amoenitatum</a:t>
            </a:r>
            <a:r>
              <a:rPr lang="fr-FR" dirty="0"/>
              <a:t> </a:t>
            </a:r>
            <a:r>
              <a:rPr lang="fr-FR" dirty="0" err="1"/>
              <a:t>Exoticarum</a:t>
            </a:r>
            <a:r>
              <a:rPr lang="fr-FR" dirty="0"/>
              <a:t> » publié en 1712</a:t>
            </a:r>
          </a:p>
          <a:p>
            <a:r>
              <a:rPr lang="fr-FR" dirty="0"/>
              <a:t>Le Ginkgo en photo est celui du temple </a:t>
            </a:r>
            <a:r>
              <a:rPr lang="fr-FR" dirty="0" err="1"/>
              <a:t>Gu</a:t>
            </a:r>
            <a:r>
              <a:rPr lang="fr-FR" dirty="0"/>
              <a:t> </a:t>
            </a:r>
            <a:r>
              <a:rPr lang="fr-FR" dirty="0" err="1"/>
              <a:t>Guanyin</a:t>
            </a:r>
            <a:r>
              <a:rPr lang="fr-FR" dirty="0"/>
              <a:t> dans la province du </a:t>
            </a:r>
            <a:r>
              <a:rPr lang="fr-FR" dirty="0" err="1"/>
              <a:t>Zhongnan</a:t>
            </a:r>
            <a:r>
              <a:rPr lang="fr-FR" dirty="0"/>
              <a:t>. Il est âgé de 1400 ans. Les photos proviennent du site internet : https://www.foozine.com/un-ginkgo-millenaire-plonge-un-temple-bouddhiste-dans-un-ocean-dore-16389--5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03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7EC32-D145-3293-E40B-A47C570C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plein air, arbre, plante, ciel&#10;&#10;Le contenu généré par l’IA peut être incorrect.">
            <a:extLst>
              <a:ext uri="{FF2B5EF4-FFF2-40B4-BE49-F238E27FC236}">
                <a16:creationId xmlns:a16="http://schemas.microsoft.com/office/drawing/2014/main" id="{1A15865C-E200-3041-07FF-CB1505B9A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" y="3549669"/>
            <a:ext cx="6801532" cy="5092661"/>
          </a:xfrm>
        </p:spPr>
      </p:pic>
    </p:spTree>
    <p:extLst>
      <p:ext uri="{BB962C8B-B14F-4D97-AF65-F5344CB8AC3E}">
        <p14:creationId xmlns:p14="http://schemas.microsoft.com/office/powerpoint/2010/main" val="1048327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c7469f-ea08-4a28-abbd-883824f19f6c">
      <Terms xmlns="http://schemas.microsoft.com/office/infopath/2007/PartnerControls"/>
    </lcf76f155ced4ddcb4097134ff3c332f>
    <TaxCatchAll xmlns="43590ac0-9243-467b-ab7d-a880e2fba6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CF7233F6F4F749B98EBCA55174F2BE" ma:contentTypeVersion="13" ma:contentTypeDescription="Crée un document." ma:contentTypeScope="" ma:versionID="d2bbbb0dff3b5a7bcb6e8760d3d84681">
  <xsd:schema xmlns:xsd="http://www.w3.org/2001/XMLSchema" xmlns:xs="http://www.w3.org/2001/XMLSchema" xmlns:p="http://schemas.microsoft.com/office/2006/metadata/properties" xmlns:ns2="f4c7469f-ea08-4a28-abbd-883824f19f6c" xmlns:ns3="43590ac0-9243-467b-ab7d-a880e2fba6e9" targetNamespace="http://schemas.microsoft.com/office/2006/metadata/properties" ma:root="true" ma:fieldsID="86fb60d4c116bd8a70a17d4aa9fb2c42" ns2:_="" ns3:_="">
    <xsd:import namespace="f4c7469f-ea08-4a28-abbd-883824f19f6c"/>
    <xsd:import namespace="43590ac0-9243-467b-ab7d-a880e2fba6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7469f-ea08-4a28-abbd-883824f19f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90ac0-9243-467b-ab7d-a880e2fba6e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9700ba1-d8af-4814-8fff-c6fe6aa8a9fb}" ma:internalName="TaxCatchAll" ma:showField="CatchAllData" ma:web="43590ac0-9243-467b-ab7d-a880e2fba6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6D0807-39A9-4F9F-9FEE-27ADCCFBF959}">
  <ds:schemaRefs>
    <ds:schemaRef ds:uri="http://schemas.microsoft.com/office/2006/metadata/properties"/>
    <ds:schemaRef ds:uri="http://schemas.microsoft.com/office/infopath/2007/PartnerControls"/>
    <ds:schemaRef ds:uri="f4c7469f-ea08-4a28-abbd-883824f19f6c"/>
    <ds:schemaRef ds:uri="43590ac0-9243-467b-ab7d-a880e2fba6e9"/>
  </ds:schemaRefs>
</ds:datastoreItem>
</file>

<file path=customXml/itemProps2.xml><?xml version="1.0" encoding="utf-8"?>
<ds:datastoreItem xmlns:ds="http://schemas.openxmlformats.org/officeDocument/2006/customXml" ds:itemID="{C959AFCA-896F-49DB-9AC7-4681B7765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c7469f-ea08-4a28-abbd-883824f19f6c"/>
    <ds:schemaRef ds:uri="43590ac0-9243-467b-ab7d-a880e2fba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8F1C45-37B7-40B4-A524-7623255C40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365</Words>
  <Application>Microsoft Office PowerPoint</Application>
  <PresentationFormat>Grand écran</PresentationFormat>
  <Paragraphs>15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Benoit JARRY</dc:creator>
  <cp:lastModifiedBy>COLLET Laurene</cp:lastModifiedBy>
  <cp:revision>90</cp:revision>
  <dcterms:created xsi:type="dcterms:W3CDTF">2012-07-30T22:21:58Z</dcterms:created>
  <dcterms:modified xsi:type="dcterms:W3CDTF">2025-10-06T11:33:52Z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0x010100FDCF7233F6F4F749B98EBCA55174F2BE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