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3" r:id="rId7"/>
    <p:sldId id="259" r:id="rId8"/>
    <p:sldId id="260" r:id="rId9"/>
    <p:sldId id="264" r:id="rId10"/>
    <p:sldId id="261" r:id="rId11"/>
    <p:sldId id="262" r:id="rId12"/>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3CB508-5883-3436-89B9-11AD480D8C3E}" v="13" dt="2025-07-26T12:42:00.0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45" d="100"/>
          <a:sy n="45" d="100"/>
        </p:scale>
        <p:origin x="2626"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63679DAC-C9C3-58EF-98BD-E64F331D2478}"/>
    <pc:docChg chg="modSld">
      <pc:chgData name="saisonnier Tourisme Culture Patrimoine" userId="S::saisontcp@lesarcssurargens.fr::0ca65382-e596-453e-9522-818d66b87411" providerId="AD" clId="Web-{63679DAC-C9C3-58EF-98BD-E64F331D2478}" dt="2025-07-19T12:29:20.370" v="11"/>
      <pc:docMkLst>
        <pc:docMk/>
      </pc:docMkLst>
      <pc:sldChg chg="modSp">
        <pc:chgData name="saisonnier Tourisme Culture Patrimoine" userId="S::saisontcp@lesarcssurargens.fr::0ca65382-e596-453e-9522-818d66b87411" providerId="AD" clId="Web-{63679DAC-C9C3-58EF-98BD-E64F331D2478}" dt="2025-07-19T12:28:33.433" v="4" actId="1076"/>
        <pc:sldMkLst>
          <pc:docMk/>
          <pc:sldMk cId="3784089036" sldId="256"/>
        </pc:sldMkLst>
        <pc:spChg chg="mod">
          <ac:chgData name="saisonnier Tourisme Culture Patrimoine" userId="S::saisontcp@lesarcssurargens.fr::0ca65382-e596-453e-9522-818d66b87411" providerId="AD" clId="Web-{63679DAC-C9C3-58EF-98BD-E64F331D2478}" dt="2025-07-19T12:28:33.433" v="4" actId="1076"/>
          <ac:spMkLst>
            <pc:docMk/>
            <pc:sldMk cId="3784089036" sldId="256"/>
            <ac:spMk id="14" creationId="{D60C3B8F-03A4-1588-64B8-CD5A992BE601}"/>
          </ac:spMkLst>
        </pc:spChg>
        <pc:spChg chg="mod">
          <ac:chgData name="saisonnier Tourisme Culture Patrimoine" userId="S::saisontcp@lesarcssurargens.fr::0ca65382-e596-453e-9522-818d66b87411" providerId="AD" clId="Web-{63679DAC-C9C3-58EF-98BD-E64F331D2478}" dt="2025-07-19T12:28:28.855" v="3" actId="1076"/>
          <ac:spMkLst>
            <pc:docMk/>
            <pc:sldMk cId="3784089036" sldId="256"/>
            <ac:spMk id="15" creationId="{464AB610-6193-5819-EEDF-AB173F8A3E95}"/>
          </ac:spMkLst>
        </pc:spChg>
      </pc:sldChg>
      <pc:sldChg chg="modSp">
        <pc:chgData name="saisonnier Tourisme Culture Patrimoine" userId="S::saisontcp@lesarcssurargens.fr::0ca65382-e596-453e-9522-818d66b87411" providerId="AD" clId="Web-{63679DAC-C9C3-58EF-98BD-E64F331D2478}" dt="2025-07-19T12:29:05.651" v="8" actId="1076"/>
        <pc:sldMkLst>
          <pc:docMk/>
          <pc:sldMk cId="1984495301" sldId="260"/>
        </pc:sldMkLst>
        <pc:spChg chg="mod">
          <ac:chgData name="saisonnier Tourisme Culture Patrimoine" userId="S::saisontcp@lesarcssurargens.fr::0ca65382-e596-453e-9522-818d66b87411" providerId="AD" clId="Web-{63679DAC-C9C3-58EF-98BD-E64F331D2478}" dt="2025-07-19T12:29:05.651" v="8" actId="1076"/>
          <ac:spMkLst>
            <pc:docMk/>
            <pc:sldMk cId="1984495301" sldId="260"/>
            <ac:spMk id="7" creationId="{5DA316A9-17CF-A22C-0B95-73D4EFCCD646}"/>
          </ac:spMkLst>
        </pc:spChg>
        <pc:picChg chg="mod">
          <ac:chgData name="saisonnier Tourisme Culture Patrimoine" userId="S::saisontcp@lesarcssurargens.fr::0ca65382-e596-453e-9522-818d66b87411" providerId="AD" clId="Web-{63679DAC-C9C3-58EF-98BD-E64F331D2478}" dt="2025-07-19T12:29:00.698" v="7" actId="1076"/>
          <ac:picMkLst>
            <pc:docMk/>
            <pc:sldMk cId="1984495301" sldId="260"/>
            <ac:picMk id="4" creationId="{38B83551-82D7-02BB-1958-48A5F0E4C459}"/>
          </ac:picMkLst>
        </pc:picChg>
      </pc:sldChg>
      <pc:sldChg chg="modSp">
        <pc:chgData name="saisonnier Tourisme Culture Patrimoine" userId="S::saisontcp@lesarcssurargens.fr::0ca65382-e596-453e-9522-818d66b87411" providerId="AD" clId="Web-{63679DAC-C9C3-58EF-98BD-E64F331D2478}" dt="2025-07-19T12:28:44.667" v="5" actId="1076"/>
        <pc:sldMkLst>
          <pc:docMk/>
          <pc:sldMk cId="3835911063" sldId="263"/>
        </pc:sldMkLst>
        <pc:spChg chg="mod">
          <ac:chgData name="saisonnier Tourisme Culture Patrimoine" userId="S::saisontcp@lesarcssurargens.fr::0ca65382-e596-453e-9522-818d66b87411" providerId="AD" clId="Web-{63679DAC-C9C3-58EF-98BD-E64F331D2478}" dt="2025-07-19T12:28:44.667" v="5" actId="1076"/>
          <ac:spMkLst>
            <pc:docMk/>
            <pc:sldMk cId="3835911063" sldId="263"/>
            <ac:spMk id="4" creationId="{C49AF9F8-5289-0451-7906-2A66FE4D11D9}"/>
          </ac:spMkLst>
        </pc:spChg>
      </pc:sldChg>
      <pc:sldChg chg="delSp modSp">
        <pc:chgData name="saisonnier Tourisme Culture Patrimoine" userId="S::saisontcp@lesarcssurargens.fr::0ca65382-e596-453e-9522-818d66b87411" providerId="AD" clId="Web-{63679DAC-C9C3-58EF-98BD-E64F331D2478}" dt="2025-07-19T12:29:20.370" v="11"/>
        <pc:sldMkLst>
          <pc:docMk/>
          <pc:sldMk cId="1062720514" sldId="264"/>
        </pc:sldMkLst>
      </pc:sldChg>
    </pc:docChg>
  </pc:docChgLst>
  <pc:docChgLst>
    <pc:chgData name="saisonnier Tourisme Culture Patrimoine" userId="S::saisontcp@lesarcssurargens.fr::0ca65382-e596-453e-9522-818d66b87411" providerId="AD" clId="Web-{BACC733C-5267-DF36-F23A-23D77D457532}"/>
    <pc:docChg chg="modSld">
      <pc:chgData name="saisonnier Tourisme Culture Patrimoine" userId="S::saisontcp@lesarcssurargens.fr::0ca65382-e596-453e-9522-818d66b87411" providerId="AD" clId="Web-{BACC733C-5267-DF36-F23A-23D77D457532}" dt="2025-07-19T12:31:47.648" v="23" actId="1076"/>
      <pc:docMkLst>
        <pc:docMk/>
      </pc:docMkLst>
      <pc:sldChg chg="modSp">
        <pc:chgData name="saisonnier Tourisme Culture Patrimoine" userId="S::saisontcp@lesarcssurargens.fr::0ca65382-e596-453e-9522-818d66b87411" providerId="AD" clId="Web-{BACC733C-5267-DF36-F23A-23D77D457532}" dt="2025-07-19T12:31:47.648" v="23" actId="1076"/>
        <pc:sldMkLst>
          <pc:docMk/>
          <pc:sldMk cId="2559601715" sldId="262"/>
        </pc:sldMkLst>
        <pc:spChg chg="mod">
          <ac:chgData name="saisonnier Tourisme Culture Patrimoine" userId="S::saisontcp@lesarcssurargens.fr::0ca65382-e596-453e-9522-818d66b87411" providerId="AD" clId="Web-{BACC733C-5267-DF36-F23A-23D77D457532}" dt="2025-07-19T12:31:47.648" v="23" actId="1076"/>
          <ac:spMkLst>
            <pc:docMk/>
            <pc:sldMk cId="2559601715" sldId="262"/>
            <ac:spMk id="5" creationId="{8183580B-42DB-1970-24E6-DA5B3C4F5CCD}"/>
          </ac:spMkLst>
        </pc:spChg>
      </pc:sldChg>
      <pc:sldChg chg="addSp modSp">
        <pc:chgData name="saisonnier Tourisme Culture Patrimoine" userId="S::saisontcp@lesarcssurargens.fr::0ca65382-e596-453e-9522-818d66b87411" providerId="AD" clId="Web-{BACC733C-5267-DF36-F23A-23D77D457532}" dt="2025-07-19T12:31:36.242" v="22" actId="1076"/>
        <pc:sldMkLst>
          <pc:docMk/>
          <pc:sldMk cId="1062720514" sldId="264"/>
        </pc:sldMkLst>
        <pc:spChg chg="add mod">
          <ac:chgData name="saisonnier Tourisme Culture Patrimoine" userId="S::saisontcp@lesarcssurargens.fr::0ca65382-e596-453e-9522-818d66b87411" providerId="AD" clId="Web-{BACC733C-5267-DF36-F23A-23D77D457532}" dt="2025-07-19T12:31:36.242" v="22" actId="1076"/>
          <ac:spMkLst>
            <pc:docMk/>
            <pc:sldMk cId="1062720514" sldId="264"/>
            <ac:spMk id="2" creationId="{8DF19467-221D-B3FE-BE95-A27E28F100FF}"/>
          </ac:spMkLst>
        </pc:spChg>
        <pc:spChg chg="mod">
          <ac:chgData name="saisonnier Tourisme Culture Patrimoine" userId="S::saisontcp@lesarcssurargens.fr::0ca65382-e596-453e-9522-818d66b87411" providerId="AD" clId="Web-{BACC733C-5267-DF36-F23A-23D77D457532}" dt="2025-07-19T12:31:33.460" v="21" actId="20577"/>
          <ac:spMkLst>
            <pc:docMk/>
            <pc:sldMk cId="1062720514" sldId="264"/>
            <ac:spMk id="6" creationId="{6791AA8E-6F0D-3D1A-D0F3-D9A6D5855C2E}"/>
          </ac:spMkLst>
        </pc:spChg>
      </pc:sldChg>
    </pc:docChg>
  </pc:docChgLst>
  <pc:docChgLst>
    <pc:chgData name="saisonnier Tourisme Culture Patrimoine" userId="S::saisontcp@lesarcssurargens.fr::0ca65382-e596-453e-9522-818d66b87411" providerId="AD" clId="Web-{360D16DA-0306-4987-6EEE-6C3CEAA7D2D1}"/>
    <pc:docChg chg="mod addSld delSld modSld sldOrd modMainMaster setSldSz">
      <pc:chgData name="saisonnier Tourisme Culture Patrimoine" userId="S::saisontcp@lesarcssurargens.fr::0ca65382-e596-453e-9522-818d66b87411" providerId="AD" clId="Web-{360D16DA-0306-4987-6EEE-6C3CEAA7D2D1}" dt="2025-07-18T08:51:52.768" v="255" actId="1076"/>
      <pc:docMkLst>
        <pc:docMk/>
      </pc:docMkLst>
      <pc:sldChg chg="addSp delSp modSp">
        <pc:chgData name="saisonnier Tourisme Culture Patrimoine" userId="S::saisontcp@lesarcssurargens.fr::0ca65382-e596-453e-9522-818d66b87411" providerId="AD" clId="Web-{360D16DA-0306-4987-6EEE-6C3CEAA7D2D1}" dt="2025-07-18T08:45:57.778" v="143" actId="1076"/>
        <pc:sldMkLst>
          <pc:docMk/>
          <pc:sldMk cId="3784089036" sldId="256"/>
        </pc:sldMkLst>
        <pc:spChg chg="add mod">
          <ac:chgData name="saisonnier Tourisme Culture Patrimoine" userId="S::saisontcp@lesarcssurargens.fr::0ca65382-e596-453e-9522-818d66b87411" providerId="AD" clId="Web-{360D16DA-0306-4987-6EEE-6C3CEAA7D2D1}" dt="2025-07-18T08:37:54.412" v="12"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360D16DA-0306-4987-6EEE-6C3CEAA7D2D1}" dt="2025-07-18T08:45:54.606" v="142" actId="20577"/>
          <ac:spMkLst>
            <pc:docMk/>
            <pc:sldMk cId="3784089036" sldId="256"/>
            <ac:spMk id="14" creationId="{D60C3B8F-03A4-1588-64B8-CD5A992BE601}"/>
          </ac:spMkLst>
        </pc:spChg>
        <pc:spChg chg="add mod">
          <ac:chgData name="saisonnier Tourisme Culture Patrimoine" userId="S::saisontcp@lesarcssurargens.fr::0ca65382-e596-453e-9522-818d66b87411" providerId="AD" clId="Web-{360D16DA-0306-4987-6EEE-6C3CEAA7D2D1}" dt="2025-07-18T08:45:49.856" v="139" actId="1076"/>
          <ac:spMkLst>
            <pc:docMk/>
            <pc:sldMk cId="3784089036" sldId="256"/>
            <ac:spMk id="15" creationId="{464AB610-6193-5819-EEDF-AB173F8A3E95}"/>
          </ac:spMkLst>
        </pc:spChg>
        <pc:picChg chg="add mod">
          <ac:chgData name="saisonnier Tourisme Culture Patrimoine" userId="S::saisontcp@lesarcssurargens.fr::0ca65382-e596-453e-9522-818d66b87411" providerId="AD" clId="Web-{360D16DA-0306-4987-6EEE-6C3CEAA7D2D1}" dt="2025-07-18T08:37:04.505" v="4" actId="1076"/>
          <ac:picMkLst>
            <pc:docMk/>
            <pc:sldMk cId="3784089036" sldId="256"/>
            <ac:picMk id="4" creationId="{BE01E6A5-BD00-87CD-1347-45A95784D3F8}"/>
          </ac:picMkLst>
        </pc:picChg>
        <pc:picChg chg="add mod">
          <ac:chgData name="saisonnier Tourisme Culture Patrimoine" userId="S::saisontcp@lesarcssurargens.fr::0ca65382-e596-453e-9522-818d66b87411" providerId="AD" clId="Web-{360D16DA-0306-4987-6EEE-6C3CEAA7D2D1}" dt="2025-07-18T08:45:57.778" v="143" actId="1076"/>
          <ac:picMkLst>
            <pc:docMk/>
            <pc:sldMk cId="3784089036" sldId="256"/>
            <ac:picMk id="13" creationId="{5A9072E0-401F-C10D-B849-16BFF3511DCD}"/>
          </ac:picMkLst>
        </pc:picChg>
      </pc:sldChg>
      <pc:sldChg chg="addSp delSp modSp new">
        <pc:chgData name="saisonnier Tourisme Culture Patrimoine" userId="S::saisontcp@lesarcssurargens.fr::0ca65382-e596-453e-9522-818d66b87411" providerId="AD" clId="Web-{360D16DA-0306-4987-6EEE-6C3CEAA7D2D1}" dt="2025-07-18T08:41:53.571" v="77" actId="1076"/>
        <pc:sldMkLst>
          <pc:docMk/>
          <pc:sldMk cId="3456726571" sldId="257"/>
        </pc:sldMkLst>
        <pc:picChg chg="add mod">
          <ac:chgData name="saisonnier Tourisme Culture Patrimoine" userId="S::saisontcp@lesarcssurargens.fr::0ca65382-e596-453e-9522-818d66b87411" providerId="AD" clId="Web-{360D16DA-0306-4987-6EEE-6C3CEAA7D2D1}" dt="2025-07-18T08:41:53.571" v="77" actId="1076"/>
          <ac:picMkLst>
            <pc:docMk/>
            <pc:sldMk cId="3456726571" sldId="257"/>
            <ac:picMk id="4" creationId="{42E2C28A-0C78-0F2D-7085-CF9F74D3C776}"/>
          </ac:picMkLst>
        </pc:picChg>
      </pc:sldChg>
      <pc:sldChg chg="delSp new del">
        <pc:chgData name="saisonnier Tourisme Culture Patrimoine" userId="S::saisontcp@lesarcssurargens.fr::0ca65382-e596-453e-9522-818d66b87411" providerId="AD" clId="Web-{360D16DA-0306-4987-6EEE-6C3CEAA7D2D1}" dt="2025-07-18T08:42:14.212" v="82"/>
        <pc:sldMkLst>
          <pc:docMk/>
          <pc:sldMk cId="462996437" sldId="258"/>
        </pc:sldMkLst>
      </pc:sldChg>
      <pc:sldChg chg="addSp delSp modSp new">
        <pc:chgData name="saisonnier Tourisme Culture Patrimoine" userId="S::saisontcp@lesarcssurargens.fr::0ca65382-e596-453e-9522-818d66b87411" providerId="AD" clId="Web-{360D16DA-0306-4987-6EEE-6C3CEAA7D2D1}" dt="2025-07-18T08:41:24.899" v="70" actId="1076"/>
        <pc:sldMkLst>
          <pc:docMk/>
          <pc:sldMk cId="3008169686" sldId="259"/>
        </pc:sldMkLst>
        <pc:picChg chg="add mod">
          <ac:chgData name="saisonnier Tourisme Culture Patrimoine" userId="S::saisontcp@lesarcssurargens.fr::0ca65382-e596-453e-9522-818d66b87411" providerId="AD" clId="Web-{360D16DA-0306-4987-6EEE-6C3CEAA7D2D1}" dt="2025-07-18T08:41:24.899" v="70" actId="1076"/>
          <ac:picMkLst>
            <pc:docMk/>
            <pc:sldMk cId="3008169686" sldId="259"/>
            <ac:picMk id="4" creationId="{D37D5749-EA99-BF17-3EA5-4869825E076A}"/>
          </ac:picMkLst>
        </pc:picChg>
      </pc:sldChg>
      <pc:sldChg chg="addSp delSp modSp new">
        <pc:chgData name="saisonnier Tourisme Culture Patrimoine" userId="S::saisontcp@lesarcssurargens.fr::0ca65382-e596-453e-9522-818d66b87411" providerId="AD" clId="Web-{360D16DA-0306-4987-6EEE-6C3CEAA7D2D1}" dt="2025-07-18T08:48:51.640" v="184" actId="1076"/>
        <pc:sldMkLst>
          <pc:docMk/>
          <pc:sldMk cId="1984495301" sldId="260"/>
        </pc:sldMkLst>
        <pc:spChg chg="add mod">
          <ac:chgData name="saisonnier Tourisme Culture Patrimoine" userId="S::saisontcp@lesarcssurargens.fr::0ca65382-e596-453e-9522-818d66b87411" providerId="AD" clId="Web-{360D16DA-0306-4987-6EEE-6C3CEAA7D2D1}" dt="2025-07-18T08:48:51.640" v="184" actId="1076"/>
          <ac:spMkLst>
            <pc:docMk/>
            <pc:sldMk cId="1984495301" sldId="260"/>
            <ac:spMk id="7" creationId="{5DA316A9-17CF-A22C-0B95-73D4EFCCD646}"/>
          </ac:spMkLst>
        </pc:spChg>
        <pc:picChg chg="add mod">
          <ac:chgData name="saisonnier Tourisme Culture Patrimoine" userId="S::saisontcp@lesarcssurargens.fr::0ca65382-e596-453e-9522-818d66b87411" providerId="AD" clId="Web-{360D16DA-0306-4987-6EEE-6C3CEAA7D2D1}" dt="2025-07-18T08:42:02.743" v="79" actId="1076"/>
          <ac:picMkLst>
            <pc:docMk/>
            <pc:sldMk cId="1984495301" sldId="260"/>
            <ac:picMk id="4" creationId="{38B83551-82D7-02BB-1958-48A5F0E4C459}"/>
          </ac:picMkLst>
        </pc:picChg>
      </pc:sldChg>
      <pc:sldChg chg="addSp delSp modSp new">
        <pc:chgData name="saisonnier Tourisme Culture Patrimoine" userId="S::saisontcp@lesarcssurargens.fr::0ca65382-e596-453e-9522-818d66b87411" providerId="AD" clId="Web-{360D16DA-0306-4987-6EEE-6C3CEAA7D2D1}" dt="2025-07-18T08:40:15.929" v="48" actId="1076"/>
        <pc:sldMkLst>
          <pc:docMk/>
          <pc:sldMk cId="314637271" sldId="261"/>
        </pc:sldMkLst>
        <pc:picChg chg="add mod">
          <ac:chgData name="saisonnier Tourisme Culture Patrimoine" userId="S::saisontcp@lesarcssurargens.fr::0ca65382-e596-453e-9522-818d66b87411" providerId="AD" clId="Web-{360D16DA-0306-4987-6EEE-6C3CEAA7D2D1}" dt="2025-07-18T08:40:15.929" v="48" actId="1076"/>
          <ac:picMkLst>
            <pc:docMk/>
            <pc:sldMk cId="314637271" sldId="261"/>
            <ac:picMk id="4" creationId="{1ECE542B-AEA1-7586-769C-D20FE70422A3}"/>
          </ac:picMkLst>
        </pc:picChg>
      </pc:sldChg>
      <pc:sldChg chg="addSp delSp modSp new">
        <pc:chgData name="saisonnier Tourisme Culture Patrimoine" userId="S::saisontcp@lesarcssurargens.fr::0ca65382-e596-453e-9522-818d66b87411" providerId="AD" clId="Web-{360D16DA-0306-4987-6EEE-6C3CEAA7D2D1}" dt="2025-07-18T08:51:52.768" v="255" actId="1076"/>
        <pc:sldMkLst>
          <pc:docMk/>
          <pc:sldMk cId="2559601715" sldId="262"/>
        </pc:sldMkLst>
        <pc:spChg chg="add mod">
          <ac:chgData name="saisonnier Tourisme Culture Patrimoine" userId="S::saisontcp@lesarcssurargens.fr::0ca65382-e596-453e-9522-818d66b87411" providerId="AD" clId="Web-{360D16DA-0306-4987-6EEE-6C3CEAA7D2D1}" dt="2025-07-18T08:51:52.768" v="255" actId="1076"/>
          <ac:spMkLst>
            <pc:docMk/>
            <pc:sldMk cId="2559601715" sldId="262"/>
            <ac:spMk id="5" creationId="{8183580B-42DB-1970-24E6-DA5B3C4F5CCD}"/>
          </ac:spMkLst>
        </pc:spChg>
        <pc:picChg chg="add mod">
          <ac:chgData name="saisonnier Tourisme Culture Patrimoine" userId="S::saisontcp@lesarcssurargens.fr::0ca65382-e596-453e-9522-818d66b87411" providerId="AD" clId="Web-{360D16DA-0306-4987-6EEE-6C3CEAA7D2D1}" dt="2025-07-18T08:39:57.867" v="42" actId="14100"/>
          <ac:picMkLst>
            <pc:docMk/>
            <pc:sldMk cId="2559601715" sldId="262"/>
            <ac:picMk id="4" creationId="{0BE92332-C90D-4368-0F33-589B7E2F865C}"/>
          </ac:picMkLst>
        </pc:picChg>
      </pc:sldChg>
      <pc:sldChg chg="addSp delSp modSp new ord">
        <pc:chgData name="saisonnier Tourisme Culture Patrimoine" userId="S::saisontcp@lesarcssurargens.fr::0ca65382-e596-453e-9522-818d66b87411" providerId="AD" clId="Web-{360D16DA-0306-4987-6EEE-6C3CEAA7D2D1}" dt="2025-07-18T08:47:28.076" v="163" actId="1076"/>
        <pc:sldMkLst>
          <pc:docMk/>
          <pc:sldMk cId="3835911063" sldId="263"/>
        </pc:sldMkLst>
        <pc:spChg chg="add mod">
          <ac:chgData name="saisonnier Tourisme Culture Patrimoine" userId="S::saisontcp@lesarcssurargens.fr::0ca65382-e596-453e-9522-818d66b87411" providerId="AD" clId="Web-{360D16DA-0306-4987-6EEE-6C3CEAA7D2D1}" dt="2025-07-18T08:47:28.076" v="163" actId="1076"/>
          <ac:spMkLst>
            <pc:docMk/>
            <pc:sldMk cId="3835911063" sldId="263"/>
            <ac:spMk id="4" creationId="{C49AF9F8-5289-0451-7906-2A66FE4D11D9}"/>
          </ac:spMkLst>
        </pc:spChg>
      </pc:sldChg>
      <pc:sldChg chg="addSp delSp modSp new">
        <pc:chgData name="saisonnier Tourisme Culture Patrimoine" userId="S::saisontcp@lesarcssurargens.fr::0ca65382-e596-453e-9522-818d66b87411" providerId="AD" clId="Web-{360D16DA-0306-4987-6EEE-6C3CEAA7D2D1}" dt="2025-07-18T08:51:17.251" v="243" actId="20577"/>
        <pc:sldMkLst>
          <pc:docMk/>
          <pc:sldMk cId="1062720514" sldId="264"/>
        </pc:sldMkLst>
        <pc:spChg chg="add mod">
          <ac:chgData name="saisonnier Tourisme Culture Patrimoine" userId="S::saisontcp@lesarcssurargens.fr::0ca65382-e596-453e-9522-818d66b87411" providerId="AD" clId="Web-{360D16DA-0306-4987-6EEE-6C3CEAA7D2D1}" dt="2025-07-18T08:51:17.251" v="243" actId="20577"/>
          <ac:spMkLst>
            <pc:docMk/>
            <pc:sldMk cId="1062720514" sldId="264"/>
            <ac:spMk id="6" creationId="{6791AA8E-6F0D-3D1A-D0F3-D9A6D5855C2E}"/>
          </ac:spMkLst>
        </pc:spChg>
      </pc:sldChg>
      <pc:sldMasterChg chg="modSp modSldLayout">
        <pc:chgData name="saisonnier Tourisme Culture Patrimoine" userId="S::saisontcp@lesarcssurargens.fr::0ca65382-e596-453e-9522-818d66b87411" providerId="AD" clId="Web-{360D16DA-0306-4987-6EEE-6C3CEAA7D2D1}" dt="2025-07-18T08:36:36.348" v="0"/>
        <pc:sldMasterMkLst>
          <pc:docMk/>
          <pc:sldMasterMk cId="3071127875" sldId="2147483648"/>
        </pc:sldMaster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360D16DA-0306-4987-6EEE-6C3CEAA7D2D1}" dt="2025-07-18T08:36:36.348"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360D16DA-0306-4987-6EEE-6C3CEAA7D2D1}" dt="2025-07-18T08:36:36.348" v="0"/>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B63CB508-5883-3436-89B9-11AD480D8C3E}"/>
    <pc:docChg chg="modSld">
      <pc:chgData name="saisonnier Tourisme Culture Patrimoine" userId="S::saisontcp@lesarcssurargens.fr::0ca65382-e596-453e-9522-818d66b87411" providerId="AD" clId="Web-{B63CB508-5883-3436-89B9-11AD480D8C3E}" dt="2025-07-26T12:41:57.419" v="4" actId="20577"/>
      <pc:docMkLst>
        <pc:docMk/>
      </pc:docMkLst>
      <pc:sldChg chg="modSp">
        <pc:chgData name="saisonnier Tourisme Culture Patrimoine" userId="S::saisontcp@lesarcssurargens.fr::0ca65382-e596-453e-9522-818d66b87411" providerId="AD" clId="Web-{B63CB508-5883-3436-89B9-11AD480D8C3E}" dt="2025-07-26T12:41:50.482" v="2" actId="20577"/>
        <pc:sldMkLst>
          <pc:docMk/>
          <pc:sldMk cId="3784089036" sldId="256"/>
        </pc:sldMkLst>
        <pc:spChg chg="mod">
          <ac:chgData name="saisonnier Tourisme Culture Patrimoine" userId="S::saisontcp@lesarcssurargens.fr::0ca65382-e596-453e-9522-818d66b87411" providerId="AD" clId="Web-{B63CB508-5883-3436-89B9-11AD480D8C3E}" dt="2025-07-26T12:41:44.685" v="0" actId="1076"/>
          <ac:spMkLst>
            <pc:docMk/>
            <pc:sldMk cId="3784089036" sldId="256"/>
            <ac:spMk id="5" creationId="{9C9CF4B5-667E-5FAE-0A88-30F87F117825}"/>
          </ac:spMkLst>
        </pc:spChg>
        <pc:spChg chg="mod">
          <ac:chgData name="saisonnier Tourisme Culture Patrimoine" userId="S::saisontcp@lesarcssurargens.fr::0ca65382-e596-453e-9522-818d66b87411" providerId="AD" clId="Web-{B63CB508-5883-3436-89B9-11AD480D8C3E}" dt="2025-07-26T12:41:50.482" v="2" actId="20577"/>
          <ac:spMkLst>
            <pc:docMk/>
            <pc:sldMk cId="3784089036" sldId="256"/>
            <ac:spMk id="15" creationId="{464AB610-6193-5819-EEDF-AB173F8A3E95}"/>
          </ac:spMkLst>
        </pc:spChg>
      </pc:sldChg>
      <pc:sldChg chg="modSp">
        <pc:chgData name="saisonnier Tourisme Culture Patrimoine" userId="S::saisontcp@lesarcssurargens.fr::0ca65382-e596-453e-9522-818d66b87411" providerId="AD" clId="Web-{B63CB508-5883-3436-89B9-11AD480D8C3E}" dt="2025-07-26T12:41:57.419" v="4" actId="20577"/>
        <pc:sldMkLst>
          <pc:docMk/>
          <pc:sldMk cId="3835911063" sldId="263"/>
        </pc:sldMkLst>
        <pc:spChg chg="mod">
          <ac:chgData name="saisonnier Tourisme Culture Patrimoine" userId="S::saisontcp@lesarcssurargens.fr::0ca65382-e596-453e-9522-818d66b87411" providerId="AD" clId="Web-{B63CB508-5883-3436-89B9-11AD480D8C3E}" dt="2025-07-26T12:41:57.419" v="4" actId="20577"/>
          <ac:spMkLst>
            <pc:docMk/>
            <pc:sldMk cId="3835911063" sldId="263"/>
            <ac:spMk id="4" creationId="{C49AF9F8-5289-0451-7906-2A66FE4D11D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03/10/2025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03/10/2025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03/10/2025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BE01E6A5-BD00-87CD-1347-45A95784D3F8}"/>
              </a:ext>
            </a:extLst>
          </p:cNvPr>
          <p:cNvPicPr>
            <a:picLocks noChangeAspect="1"/>
          </p:cNvPicPr>
          <p:nvPr/>
        </p:nvPicPr>
        <p:blipFill>
          <a:blip r:embed="rId2"/>
          <a:stretch>
            <a:fillRect/>
          </a:stretch>
        </p:blipFill>
        <p:spPr>
          <a:xfrm>
            <a:off x="1954" y="131273"/>
            <a:ext cx="243840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11619" y="83767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dirty="0" err="1"/>
              <a:t>Bouillidou</a:t>
            </a:r>
          </a:p>
        </p:txBody>
      </p:sp>
      <p:pic>
        <p:nvPicPr>
          <p:cNvPr id="13" name="Picture 12" descr="BOUILLIDOU_fiche_1_source_d.jpg">
            <a:extLst>
              <a:ext uri="{FF2B5EF4-FFF2-40B4-BE49-F238E27FC236}">
                <a16:creationId xmlns:a16="http://schemas.microsoft.com/office/drawing/2014/main" id="{5A9072E0-401F-C10D-B849-16BFF3511DCD}"/>
              </a:ext>
            </a:extLst>
          </p:cNvPr>
          <p:cNvPicPr>
            <a:picLocks noChangeAspect="1"/>
          </p:cNvPicPr>
          <p:nvPr/>
        </p:nvPicPr>
        <p:blipFill>
          <a:blip r:embed="rId3"/>
          <a:stretch>
            <a:fillRect/>
          </a:stretch>
        </p:blipFill>
        <p:spPr>
          <a:xfrm>
            <a:off x="0" y="1959202"/>
            <a:ext cx="6858000" cy="3324225"/>
          </a:xfrm>
          <a:prstGeom prst="rect">
            <a:avLst/>
          </a:prstGeom>
        </p:spPr>
      </p:pic>
      <p:sp>
        <p:nvSpPr>
          <p:cNvPr id="14" name="TextBox 13">
            <a:extLst>
              <a:ext uri="{FF2B5EF4-FFF2-40B4-BE49-F238E27FC236}">
                <a16:creationId xmlns:a16="http://schemas.microsoft.com/office/drawing/2014/main" id="{D60C3B8F-03A4-1588-64B8-CD5A992BE601}"/>
              </a:ext>
            </a:extLst>
          </p:cNvPr>
          <p:cNvSpPr txBox="1"/>
          <p:nvPr/>
        </p:nvSpPr>
        <p:spPr>
          <a:xfrm>
            <a:off x="8006" y="5433435"/>
            <a:ext cx="6858000" cy="2331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538"/>
              </a:lnSpc>
            </a:pPr>
            <a:r>
              <a:rPr lang="fr-FR" sz="2400" b="1" dirty="0">
                <a:latin typeface="Calibri"/>
                <a:ea typeface="Calibri"/>
                <a:cs typeface="Segoe UI"/>
              </a:rPr>
              <a:t>En résumé,</a:t>
            </a:r>
            <a:endParaRPr lang="fr-FR" sz="2400" b="1" dirty="0">
              <a:latin typeface="Calibri"/>
              <a:cs typeface="Segoe UI"/>
            </a:endParaRPr>
          </a:p>
          <a:p>
            <a:pPr algn="just">
              <a:lnSpc>
                <a:spcPts val="1538"/>
              </a:lnSpc>
            </a:pPr>
            <a:endParaRPr lang="fr-FR" sz="2400" b="1" dirty="0">
              <a:latin typeface="Calibri"/>
              <a:ea typeface="Calibri"/>
              <a:cs typeface="Segoe UI"/>
            </a:endParaRPr>
          </a:p>
          <a:p>
            <a:pPr algn="just">
              <a:lnSpc>
                <a:spcPts val="1538"/>
              </a:lnSpc>
            </a:pPr>
            <a:endParaRPr lang="fr-FR" sz="2400" b="1" dirty="0">
              <a:latin typeface="Calibri"/>
              <a:cs typeface="Segoe UI"/>
            </a:endParaRPr>
          </a:p>
          <a:p>
            <a:pPr algn="just"/>
            <a:r>
              <a:rPr lang="fr-FR" sz="2400" dirty="0">
                <a:latin typeface="Calibri"/>
                <a:cs typeface="Segoe UI"/>
              </a:rPr>
              <a:t>La source, selon les traditions locales, jaillissait du sol en bouillonnant, ce qui lui a valu le nom de « </a:t>
            </a:r>
            <a:r>
              <a:rPr lang="fr-FR" sz="2400" err="1">
                <a:latin typeface="Calibri"/>
                <a:cs typeface="Segoe UI"/>
              </a:rPr>
              <a:t>bouilladou</a:t>
            </a:r>
            <a:r>
              <a:rPr lang="fr-FR" sz="2400" dirty="0">
                <a:latin typeface="Calibri"/>
                <a:cs typeface="Segoe UI"/>
              </a:rPr>
              <a:t> », « </a:t>
            </a:r>
            <a:r>
              <a:rPr lang="fr-FR" sz="2400" err="1">
                <a:latin typeface="Calibri"/>
                <a:cs typeface="Segoe UI"/>
              </a:rPr>
              <a:t>builladou</a:t>
            </a:r>
            <a:r>
              <a:rPr lang="fr-FR" sz="2400" dirty="0">
                <a:latin typeface="Calibri"/>
                <a:cs typeface="Segoe UI"/>
              </a:rPr>
              <a:t> », « </a:t>
            </a:r>
            <a:r>
              <a:rPr lang="fr-FR" sz="2400" err="1">
                <a:latin typeface="Calibri"/>
                <a:cs typeface="Segoe UI"/>
              </a:rPr>
              <a:t>boullidou</a:t>
            </a:r>
            <a:r>
              <a:rPr lang="fr-FR" sz="2400" dirty="0">
                <a:latin typeface="Calibri"/>
                <a:cs typeface="Segoe UI"/>
              </a:rPr>
              <a:t> », devenu aujourd’hui </a:t>
            </a:r>
            <a:r>
              <a:rPr lang="fr-FR" sz="2400" err="1">
                <a:latin typeface="Calibri"/>
                <a:cs typeface="Segoe UI"/>
              </a:rPr>
              <a:t>bouillidou</a:t>
            </a:r>
            <a:r>
              <a:rPr lang="fr-FR" sz="2400" dirty="0">
                <a:latin typeface="Calibri"/>
                <a:cs typeface="Segoe UI"/>
              </a:rPr>
              <a:t>. </a:t>
            </a:r>
            <a:r>
              <a:rPr lang="en-US" sz="2400" dirty="0">
                <a:latin typeface="Calibri"/>
                <a:ea typeface="Calibri"/>
                <a:cs typeface="Calibri"/>
              </a:rPr>
              <a:t> </a:t>
            </a:r>
            <a:endParaRPr lang="en-US" sz="2400"/>
          </a:p>
          <a:p>
            <a:pPr algn="just">
              <a:lnSpc>
                <a:spcPts val="1538"/>
              </a:lnSpc>
            </a:pPr>
            <a:endParaRPr lang="en-US" sz="1200">
              <a:latin typeface="Calibri"/>
              <a:ea typeface="Calibri"/>
              <a:cs typeface="Calibri"/>
            </a:endParaRPr>
          </a:p>
        </p:txBody>
      </p:sp>
      <p:sp>
        <p:nvSpPr>
          <p:cNvPr id="15" name="TextBox 14">
            <a:extLst>
              <a:ext uri="{FF2B5EF4-FFF2-40B4-BE49-F238E27FC236}">
                <a16:creationId xmlns:a16="http://schemas.microsoft.com/office/drawing/2014/main" id="{464AB610-6193-5819-EEDF-AB173F8A3E95}"/>
              </a:ext>
            </a:extLst>
          </p:cNvPr>
          <p:cNvSpPr txBox="1"/>
          <p:nvPr/>
        </p:nvSpPr>
        <p:spPr>
          <a:xfrm>
            <a:off x="3168" y="8167778"/>
            <a:ext cx="6858000" cy="36009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b="1" dirty="0">
                <a:latin typeface="Calibri"/>
                <a:ea typeface="Calibri"/>
                <a:cs typeface="Segoe UI"/>
              </a:rPr>
              <a:t>Pour en savoir plus,</a:t>
            </a:r>
            <a:endParaRPr lang="fr-FR" sz="2400" b="1" dirty="0">
              <a:latin typeface="Calibri"/>
              <a:cs typeface="Segoe UI"/>
            </a:endParaRPr>
          </a:p>
          <a:p>
            <a:pPr algn="just"/>
            <a:endParaRPr lang="fr-FR" sz="2400" b="1" dirty="0">
              <a:latin typeface="Calibri"/>
              <a:cs typeface="Segoe UI"/>
            </a:endParaRPr>
          </a:p>
          <a:p>
            <a:pPr algn="just"/>
            <a:r>
              <a:rPr lang="fr-FR" sz="2000" dirty="0">
                <a:latin typeface="Calibri"/>
                <a:cs typeface="Segoe UI"/>
              </a:rPr>
              <a:t>Avant la Révolution les textes mentionnent très régulièrement les fontaines, les fontainiers, les conduites et aqueducs des fontaines mais bien souvent dans leur globalité. </a:t>
            </a:r>
            <a:r>
              <a:rPr lang="en-US" sz="2000" dirty="0">
                <a:latin typeface="Calibri"/>
                <a:ea typeface="Calibri"/>
                <a:cs typeface="Calibri"/>
              </a:rPr>
              <a:t> </a:t>
            </a:r>
            <a:endParaRPr lang="en-US"/>
          </a:p>
          <a:p>
            <a:pPr algn="just"/>
            <a:endParaRPr lang="en-US" sz="2000" dirty="0">
              <a:latin typeface="Calibri"/>
              <a:ea typeface="Calibri"/>
              <a:cs typeface="Calibri"/>
            </a:endParaRPr>
          </a:p>
          <a:p>
            <a:pPr algn="just"/>
            <a:r>
              <a:rPr lang="fr-FR" sz="2000" dirty="0">
                <a:latin typeface="Calibri"/>
                <a:cs typeface="Segoe UI"/>
              </a:rPr>
              <a:t>Toutefois la fontaine du </a:t>
            </a:r>
            <a:r>
              <a:rPr lang="fr-FR" sz="2000" dirty="0" err="1">
                <a:latin typeface="Calibri"/>
                <a:cs typeface="Segoe UI"/>
              </a:rPr>
              <a:t>Bouillidou</a:t>
            </a:r>
            <a:r>
              <a:rPr lang="fr-FR" sz="2000" dirty="0">
                <a:latin typeface="Calibri"/>
                <a:cs typeface="Segoe UI"/>
              </a:rPr>
              <a:t> est spécifiquement mentionnée en 1738 dans le </a:t>
            </a:r>
            <a:r>
              <a:rPr lang="fr-FR" sz="2000" i="1" dirty="0">
                <a:latin typeface="Calibri"/>
                <a:cs typeface="Segoe UI"/>
              </a:rPr>
              <a:t>« Règlement général des eaux des sources du terroir du lieu des arcs et des fontaines dudit lieu ».</a:t>
            </a:r>
            <a:endParaRPr lang="en-US" sz="2000" dirty="0">
              <a:latin typeface="Calibri"/>
              <a:ea typeface="Calibri"/>
              <a:cs typeface="Calibri"/>
            </a:endParaRPr>
          </a:p>
          <a:p>
            <a:pPr algn="just"/>
            <a:endParaRPr lang="en-US" sz="2000" dirty="0">
              <a:latin typeface="Calibri"/>
              <a:ea typeface="Calibri"/>
              <a:cs typeface="Calibri"/>
            </a:endParaRPr>
          </a:p>
          <a:p>
            <a:pPr algn="just"/>
            <a:endParaRPr lang="en-US" sz="2000" dirty="0">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UILLIDOU_fiche_1_source_a.jpg">
            <a:extLst>
              <a:ext uri="{FF2B5EF4-FFF2-40B4-BE49-F238E27FC236}">
                <a16:creationId xmlns:a16="http://schemas.microsoft.com/office/drawing/2014/main" id="{42E2C28A-0C78-0F2D-7085-CF9F74D3C776}"/>
              </a:ext>
            </a:extLst>
          </p:cNvPr>
          <p:cNvPicPr>
            <a:picLocks noChangeAspect="1"/>
          </p:cNvPicPr>
          <p:nvPr/>
        </p:nvPicPr>
        <p:blipFill>
          <a:blip r:embed="rId2"/>
          <a:stretch>
            <a:fillRect/>
          </a:stretch>
        </p:blipFill>
        <p:spPr>
          <a:xfrm>
            <a:off x="-23283" y="1111250"/>
            <a:ext cx="6887633" cy="9969500"/>
          </a:xfrm>
          <a:prstGeom prst="rect">
            <a:avLst/>
          </a:prstGeom>
        </p:spPr>
      </p:pic>
    </p:spTree>
    <p:extLst>
      <p:ext uri="{BB962C8B-B14F-4D97-AF65-F5344CB8AC3E}">
        <p14:creationId xmlns:p14="http://schemas.microsoft.com/office/powerpoint/2010/main" val="3456726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9AF9F8-5289-0451-7906-2A66FE4D11D9}"/>
              </a:ext>
            </a:extLst>
          </p:cNvPr>
          <p:cNvSpPr txBox="1"/>
          <p:nvPr/>
        </p:nvSpPr>
        <p:spPr>
          <a:xfrm>
            <a:off x="-5588" y="-7904"/>
            <a:ext cx="6858000" cy="116647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On peut y lire : </a:t>
            </a:r>
            <a:r>
              <a:rPr lang="fr-FR" sz="2000" i="1" dirty="0">
                <a:latin typeface="Calibri"/>
                <a:cs typeface="Segoe UI"/>
              </a:rPr>
              <a:t>« Le règlement de la source du quartier du </a:t>
            </a:r>
            <a:r>
              <a:rPr lang="fr-FR" sz="2000" i="1" dirty="0" err="1">
                <a:latin typeface="Calibri"/>
                <a:cs typeface="Segoe UI"/>
              </a:rPr>
              <a:t>Builladou</a:t>
            </a:r>
            <a:r>
              <a:rPr lang="fr-FR" sz="2000" i="1" dirty="0">
                <a:latin typeface="Calibri"/>
                <a:cs typeface="Segoe UI"/>
              </a:rPr>
              <a:t> (sic) fait pour les mêmes causes et raisons contenues dans le verbal du règlement de la Baume déclarant que la dite eau doit arroser seize mil (sic) deux cens (sic) quatre vingt cannes de terrain dans le </a:t>
            </a:r>
            <a:r>
              <a:rPr lang="fr-FR" sz="2000" i="1" dirty="0" err="1">
                <a:latin typeface="Calibri"/>
                <a:cs typeface="Segoe UI"/>
              </a:rPr>
              <a:t>courr</a:t>
            </a:r>
            <a:r>
              <a:rPr lang="fr-FR" sz="2000" i="1" dirty="0">
                <a:latin typeface="Calibri"/>
                <a:cs typeface="Segoe UI"/>
              </a:rPr>
              <a:t> (sic) de la semaine composée de cent soixante huit heures à </a:t>
            </a:r>
            <a:r>
              <a:rPr lang="fr-FR" sz="2000" i="1" dirty="0" err="1">
                <a:latin typeface="Calibri"/>
                <a:cs typeface="Segoe UI"/>
              </a:rPr>
              <a:t>commancer</a:t>
            </a:r>
            <a:r>
              <a:rPr lang="fr-FR" sz="2000" i="1" dirty="0">
                <a:latin typeface="Calibri"/>
                <a:cs typeface="Segoe UI"/>
              </a:rPr>
              <a:t> (sic) au </a:t>
            </a:r>
            <a:r>
              <a:rPr lang="fr-FR" sz="2000" i="1" dirty="0" err="1">
                <a:latin typeface="Calibri"/>
                <a:cs typeface="Segoe UI"/>
              </a:rPr>
              <a:t>lundy</a:t>
            </a:r>
            <a:r>
              <a:rPr lang="fr-FR" sz="2000" i="1" dirty="0">
                <a:latin typeface="Calibri"/>
                <a:cs typeface="Segoe UI"/>
              </a:rPr>
              <a:t> (sic) matin de chaque semaine à six heures jusqu’à la fin la première semaine dudit arrosage commencera </a:t>
            </a:r>
            <a:r>
              <a:rPr lang="fr-FR" sz="2000" i="1" dirty="0" err="1">
                <a:latin typeface="Calibri"/>
                <a:cs typeface="Segoe UI"/>
              </a:rPr>
              <a:t>aussy</a:t>
            </a:r>
            <a:r>
              <a:rPr lang="fr-FR" sz="2000" i="1" dirty="0">
                <a:latin typeface="Calibri"/>
                <a:cs typeface="Segoe UI"/>
              </a:rPr>
              <a:t> le premier </a:t>
            </a:r>
            <a:r>
              <a:rPr lang="fr-FR" sz="2000" i="1" dirty="0" err="1">
                <a:latin typeface="Calibri"/>
                <a:cs typeface="Segoe UI"/>
              </a:rPr>
              <a:t>lundy</a:t>
            </a:r>
            <a:r>
              <a:rPr lang="fr-FR" sz="2000" i="1" dirty="0">
                <a:latin typeface="Calibri"/>
                <a:cs typeface="Segoe UI"/>
              </a:rPr>
              <a:t> (sic) du mois de mars de chaque année la seconde semaine le second </a:t>
            </a:r>
            <a:r>
              <a:rPr lang="fr-FR" sz="2000" i="1" dirty="0" err="1">
                <a:latin typeface="Calibri"/>
                <a:cs typeface="Segoe UI"/>
              </a:rPr>
              <a:t>lundy</a:t>
            </a:r>
            <a:r>
              <a:rPr lang="fr-FR" sz="2000" i="1" dirty="0">
                <a:latin typeface="Calibri"/>
                <a:cs typeface="Segoe UI"/>
              </a:rPr>
              <a:t> ( ?) sera continué annuellement »</a:t>
            </a:r>
            <a:r>
              <a:rPr lang="fr-FR" sz="2000" dirty="0">
                <a:latin typeface="Calibri"/>
                <a:cs typeface="Segoe UI"/>
              </a:rPr>
              <a:t>  etc…</a:t>
            </a:r>
            <a:r>
              <a:rPr lang="en-US" sz="2000" dirty="0">
                <a:latin typeface="Calibri"/>
                <a:ea typeface="Calibri"/>
                <a:cs typeface="Calibri"/>
              </a:rPr>
              <a:t> </a:t>
            </a:r>
            <a:endParaRPr lang="en-US"/>
          </a:p>
          <a:p>
            <a:pPr algn="just"/>
            <a:endParaRPr lang="en-US" sz="2000" dirty="0">
              <a:latin typeface="Calibri"/>
              <a:ea typeface="Calibri"/>
              <a:cs typeface="Calibri"/>
            </a:endParaRPr>
          </a:p>
          <a:p>
            <a:pPr algn="just"/>
            <a:r>
              <a:rPr lang="fr-FR" sz="2000" dirty="0">
                <a:latin typeface="Calibri"/>
                <a:cs typeface="Segoe UI"/>
              </a:rPr>
              <a:t>Dans les pages consacrées à la fontaine de la Baume, on apprend que les terrains concernés par l’arrosage sont les terrains cadastrés « arrosables », c’est-à-dire mentionnés comme tel au cadastre.</a:t>
            </a:r>
            <a:endParaRPr lang="en-US" sz="2000" dirty="0">
              <a:latin typeface="Calibri"/>
              <a:ea typeface="Calibri"/>
              <a:cs typeface="Calibri"/>
            </a:endParaRPr>
          </a:p>
          <a:p>
            <a:pPr algn="just"/>
            <a:endParaRPr lang="en-US" sz="2000" dirty="0">
              <a:latin typeface="Calibri"/>
              <a:ea typeface="Calibri"/>
              <a:cs typeface="Calibri"/>
            </a:endParaRPr>
          </a:p>
          <a:p>
            <a:pPr algn="just"/>
            <a:r>
              <a:rPr lang="fr-FR" sz="2000" dirty="0">
                <a:latin typeface="Calibri"/>
                <a:cs typeface="Segoe UI"/>
              </a:rPr>
              <a:t>Dans le règlement de la fontaine du </a:t>
            </a:r>
            <a:r>
              <a:rPr lang="fr-FR" sz="2000" dirty="0" err="1">
                <a:latin typeface="Calibri"/>
                <a:cs typeface="Segoe UI"/>
              </a:rPr>
              <a:t>Bouillidou</a:t>
            </a:r>
            <a:r>
              <a:rPr lang="fr-FR" sz="2000" dirty="0">
                <a:latin typeface="Calibri"/>
                <a:cs typeface="Segoe UI"/>
              </a:rPr>
              <a:t> et selon la superficie du terrain, les propriétaires pouvaient bénéficier de 4 à 22 heures d’arrosage. Ces heures étaient réparties sur l’ensemble des 168 heures de la semaine (24h par jour pendant 7 jours). Par exemple M. </a:t>
            </a:r>
            <a:r>
              <a:rPr lang="fr-FR" sz="2000" dirty="0" err="1">
                <a:latin typeface="Calibri"/>
                <a:cs typeface="Segoe UI"/>
              </a:rPr>
              <a:t>Feraud</a:t>
            </a:r>
            <a:r>
              <a:rPr lang="fr-FR" sz="2000" dirty="0">
                <a:latin typeface="Calibri"/>
                <a:cs typeface="Segoe UI"/>
              </a:rPr>
              <a:t> </a:t>
            </a:r>
            <a:r>
              <a:rPr lang="fr-FR" sz="2000" i="1" dirty="0">
                <a:latin typeface="Calibri"/>
                <a:cs typeface="Segoe UI"/>
              </a:rPr>
              <a:t>« prendra l’eau (…) a neuf heures le </a:t>
            </a:r>
            <a:r>
              <a:rPr lang="fr-FR" sz="2000" i="1" dirty="0" err="1">
                <a:latin typeface="Calibri"/>
                <a:cs typeface="Segoe UI"/>
              </a:rPr>
              <a:t>jeudy</a:t>
            </a:r>
            <a:r>
              <a:rPr lang="fr-FR" sz="2000" i="1" dirty="0">
                <a:latin typeface="Calibri"/>
                <a:cs typeface="Segoe UI"/>
              </a:rPr>
              <a:t> (sic) matin jusqu’à une heure un quart </a:t>
            </a:r>
            <a:r>
              <a:rPr lang="fr-FR" sz="2000" i="1" dirty="0" err="1">
                <a:latin typeface="Calibri"/>
                <a:cs typeface="Segoe UI"/>
              </a:rPr>
              <a:t>apres</a:t>
            </a:r>
            <a:r>
              <a:rPr lang="fr-FR" sz="2000" i="1" dirty="0">
                <a:latin typeface="Calibri"/>
                <a:cs typeface="Segoe UI"/>
              </a:rPr>
              <a:t> </a:t>
            </a:r>
            <a:r>
              <a:rPr lang="fr-FR" sz="2000" i="1" dirty="0" err="1">
                <a:latin typeface="Calibri"/>
                <a:cs typeface="Segoe UI"/>
              </a:rPr>
              <a:t>midy</a:t>
            </a:r>
            <a:r>
              <a:rPr lang="fr-FR" sz="2000" i="1" dirty="0">
                <a:latin typeface="Calibri"/>
                <a:cs typeface="Segoe UI"/>
              </a:rPr>
              <a:t> (sic)»</a:t>
            </a:r>
            <a:r>
              <a:rPr lang="fr-FR" sz="2000" dirty="0">
                <a:latin typeface="Calibri"/>
                <a:cs typeface="Segoe UI"/>
              </a:rPr>
              <a:t> ou M. </a:t>
            </a:r>
            <a:r>
              <a:rPr lang="fr-FR" sz="2000" dirty="0" err="1">
                <a:latin typeface="Calibri"/>
                <a:cs typeface="Segoe UI"/>
              </a:rPr>
              <a:t>Audemar</a:t>
            </a:r>
            <a:r>
              <a:rPr lang="fr-FR" sz="2000" dirty="0">
                <a:latin typeface="Calibri"/>
                <a:cs typeface="Segoe UI"/>
              </a:rPr>
              <a:t> </a:t>
            </a:r>
            <a:r>
              <a:rPr lang="fr-FR" sz="2000" i="1" dirty="0">
                <a:latin typeface="Calibri"/>
                <a:cs typeface="Segoe UI"/>
              </a:rPr>
              <a:t>« prendra l’eau le </a:t>
            </a:r>
            <a:r>
              <a:rPr lang="fr-FR" sz="2000" i="1" dirty="0" err="1">
                <a:latin typeface="Calibri"/>
                <a:cs typeface="Segoe UI"/>
              </a:rPr>
              <a:t>samedy</a:t>
            </a:r>
            <a:r>
              <a:rPr lang="fr-FR" sz="2000" i="1" dirty="0">
                <a:latin typeface="Calibri"/>
                <a:cs typeface="Segoe UI"/>
              </a:rPr>
              <a:t> (sic) au soir a une heure un quart jusques a quatre heures un quart » </a:t>
            </a:r>
            <a:r>
              <a:rPr lang="fr-FR" sz="2000" dirty="0">
                <a:latin typeface="Calibri"/>
                <a:ea typeface="Calibri"/>
                <a:cs typeface="Calibri"/>
              </a:rPr>
              <a:t>En aout 1842, une lettre rédigée par un des propriétaires du hameau, utilisant l’eau de la source, nous apprend que </a:t>
            </a:r>
            <a:r>
              <a:rPr lang="fr-FR" sz="2000" i="1" dirty="0">
                <a:latin typeface="Calibri"/>
                <a:ea typeface="Calibri"/>
                <a:cs typeface="Calibri"/>
              </a:rPr>
              <a:t>« cette eau nait sous une ancienne bâtisse en forme de voûte dont une partie tient à peine debout et le restant qui en est tombé par suite des temps obstrue l’eau à 1,50m de profondeur. </a:t>
            </a:r>
            <a:endParaRPr lang="en-US" sz="2000">
              <a:latin typeface="Calibri"/>
              <a:ea typeface="Calibri"/>
              <a:cs typeface="Calibri"/>
            </a:endParaRPr>
          </a:p>
          <a:p>
            <a:pPr algn="just"/>
            <a:r>
              <a:rPr lang="fr-FR" sz="2000" i="1" dirty="0">
                <a:latin typeface="Calibri"/>
                <a:ea typeface="Calibri"/>
                <a:cs typeface="Calibri"/>
              </a:rPr>
              <a:t>La partie du mur du devant qui servait à la renfermer dans cette espèce de grotte pour la forcer à couler d’un mètre de hauteur, n’existant plus, tous les animaux immondes viennent s’y vautrer dedans. Les eaux pluviales y arrivent de toute part, à tel point qu’une grande quantité d’</a:t>
            </a:r>
            <a:r>
              <a:rPr lang="fr-FR" sz="2000" i="1" dirty="0" err="1">
                <a:latin typeface="Calibri"/>
                <a:ea typeface="Calibri"/>
                <a:cs typeface="Calibri"/>
              </a:rPr>
              <a:t>habitans</a:t>
            </a:r>
            <a:r>
              <a:rPr lang="fr-FR" sz="2000" i="1" dirty="0">
                <a:latin typeface="Calibri"/>
                <a:ea typeface="Calibri"/>
                <a:cs typeface="Calibri"/>
              </a:rPr>
              <a:t> (sic) qui viennent y puiser de l’eau pour leurs besoins domestiques en sont souvent privés, malgré son abondance. »</a:t>
            </a:r>
            <a:endParaRPr lang="en-US" sz="2000" dirty="0">
              <a:latin typeface="Calibri"/>
              <a:ea typeface="Calibri"/>
              <a:cs typeface="Calibri"/>
            </a:endParaRPr>
          </a:p>
          <a:p>
            <a:pPr algn="just"/>
            <a:endParaRPr lang="en-US" sz="1200" dirty="0">
              <a:latin typeface="Calibri"/>
              <a:ea typeface="Calibri"/>
              <a:cs typeface="Calibri"/>
            </a:endParaRPr>
          </a:p>
          <a:p>
            <a:pPr algn="just"/>
            <a:endParaRPr lang="en-US" sz="2000" dirty="0">
              <a:latin typeface="Calibri"/>
              <a:ea typeface="Calibri"/>
              <a:cs typeface="Calibri"/>
            </a:endParaRPr>
          </a:p>
        </p:txBody>
      </p:sp>
    </p:spTree>
    <p:extLst>
      <p:ext uri="{BB962C8B-B14F-4D97-AF65-F5344CB8AC3E}">
        <p14:creationId xmlns:p14="http://schemas.microsoft.com/office/powerpoint/2010/main" val="3835911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UILLIDOU_fiche_1_source_b.jpg">
            <a:extLst>
              <a:ext uri="{FF2B5EF4-FFF2-40B4-BE49-F238E27FC236}">
                <a16:creationId xmlns:a16="http://schemas.microsoft.com/office/drawing/2014/main" id="{D37D5749-EA99-BF17-3EA5-4869825E076A}"/>
              </a:ext>
            </a:extLst>
          </p:cNvPr>
          <p:cNvPicPr>
            <a:picLocks noChangeAspect="1"/>
          </p:cNvPicPr>
          <p:nvPr/>
        </p:nvPicPr>
        <p:blipFill>
          <a:blip r:embed="rId2"/>
          <a:stretch>
            <a:fillRect/>
          </a:stretch>
        </p:blipFill>
        <p:spPr>
          <a:xfrm>
            <a:off x="-2442" y="777143"/>
            <a:ext cx="6862884" cy="9856176"/>
          </a:xfrm>
          <a:prstGeom prst="rect">
            <a:avLst/>
          </a:prstGeom>
        </p:spPr>
      </p:pic>
    </p:spTree>
    <p:extLst>
      <p:ext uri="{BB962C8B-B14F-4D97-AF65-F5344CB8AC3E}">
        <p14:creationId xmlns:p14="http://schemas.microsoft.com/office/powerpoint/2010/main" val="3008169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UILLIDOU_fiche_2_vestiges_archeologiques_b.jpg">
            <a:extLst>
              <a:ext uri="{FF2B5EF4-FFF2-40B4-BE49-F238E27FC236}">
                <a16:creationId xmlns:a16="http://schemas.microsoft.com/office/drawing/2014/main" id="{38B83551-82D7-02BB-1958-48A5F0E4C459}"/>
              </a:ext>
            </a:extLst>
          </p:cNvPr>
          <p:cNvPicPr>
            <a:picLocks noChangeAspect="1"/>
          </p:cNvPicPr>
          <p:nvPr/>
        </p:nvPicPr>
        <p:blipFill>
          <a:blip r:embed="rId2"/>
          <a:stretch>
            <a:fillRect/>
          </a:stretch>
        </p:blipFill>
        <p:spPr>
          <a:xfrm>
            <a:off x="-2442" y="219416"/>
            <a:ext cx="6862884" cy="4734657"/>
          </a:xfrm>
          <a:prstGeom prst="rect">
            <a:avLst/>
          </a:prstGeom>
        </p:spPr>
      </p:pic>
      <p:sp>
        <p:nvSpPr>
          <p:cNvPr id="7" name="TextBox 6">
            <a:extLst>
              <a:ext uri="{FF2B5EF4-FFF2-40B4-BE49-F238E27FC236}">
                <a16:creationId xmlns:a16="http://schemas.microsoft.com/office/drawing/2014/main" id="{5DA316A9-17CF-A22C-0B95-73D4EFCCD646}"/>
              </a:ext>
            </a:extLst>
          </p:cNvPr>
          <p:cNvSpPr txBox="1"/>
          <p:nvPr/>
        </p:nvSpPr>
        <p:spPr>
          <a:xfrm>
            <a:off x="5587" y="4723616"/>
            <a:ext cx="6858000" cy="70753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Une deuxième lettre, envoyée en septembre 1842 précise que </a:t>
            </a:r>
            <a:r>
              <a:rPr lang="fr-FR" sz="2000" i="1" dirty="0">
                <a:latin typeface="Calibri"/>
                <a:cs typeface="Segoe UI"/>
              </a:rPr>
              <a:t>« l’eau se trouve placée tout près d’un chemin de traverse qui conduit à la grande route du Muy aux quatre chemins. Par sa position elle rend de très grands services aux habitants de la commune des Arcs soit pour abreuver leurs bêtes de labour soit pour laver leurs lignes ou leurs grains. »</a:t>
            </a:r>
            <a:r>
              <a:rPr lang="en-US" sz="2000" dirty="0">
                <a:latin typeface="Calibri"/>
                <a:ea typeface="Calibri"/>
                <a:cs typeface="Calibri"/>
              </a:rPr>
              <a:t> </a:t>
            </a:r>
            <a:endParaRPr lang="en-US" dirty="0"/>
          </a:p>
          <a:p>
            <a:pPr algn="just"/>
            <a:endParaRPr lang="en-US" sz="2000" dirty="0">
              <a:latin typeface="Calibri"/>
              <a:ea typeface="Calibri"/>
              <a:cs typeface="Calibri"/>
            </a:endParaRPr>
          </a:p>
          <a:p>
            <a:pPr algn="just"/>
            <a:r>
              <a:rPr lang="fr-FR" sz="2000" dirty="0">
                <a:latin typeface="Calibri"/>
                <a:cs typeface="Segoe UI"/>
              </a:rPr>
              <a:t>En novembre 1842, suite aux demandes répétées d’un des </a:t>
            </a:r>
            <a:r>
              <a:rPr lang="fr-FR" sz="2000" dirty="0" err="1">
                <a:latin typeface="Calibri"/>
                <a:cs typeface="Segoe UI"/>
              </a:rPr>
              <a:t>arrosants</a:t>
            </a:r>
            <a:r>
              <a:rPr lang="fr-FR" sz="2000" dirty="0">
                <a:latin typeface="Calibri"/>
                <a:cs typeface="Segoe UI"/>
              </a:rPr>
              <a:t> et à une pétition présentée par les habitants propriétaires des terrains avoisinants la source pour la réparation du bassin, la subvention de 100 francs est votée par le conseil municipal.</a:t>
            </a:r>
            <a:r>
              <a:rPr lang="en-US" sz="2000" dirty="0">
                <a:latin typeface="Calibri"/>
                <a:ea typeface="Calibri"/>
                <a:cs typeface="Calibri"/>
              </a:rPr>
              <a:t> </a:t>
            </a:r>
            <a:r>
              <a:rPr lang="fr-FR" sz="2000" dirty="0">
                <a:latin typeface="Calibri"/>
                <a:ea typeface="Calibri"/>
                <a:cs typeface="Calibri"/>
              </a:rPr>
              <a:t>Un devis réalisé en mai 1843 indique que </a:t>
            </a:r>
            <a:r>
              <a:rPr lang="fr-FR" sz="2000" i="1" dirty="0">
                <a:latin typeface="Calibri"/>
                <a:ea typeface="Calibri"/>
                <a:cs typeface="Calibri"/>
              </a:rPr>
              <a:t>« la dite source ou fontaine étant dans un état de délabrement tel qui les bettes (sic) de sommes, les bœufs et cochons y entrent dedans pour boire et souvent y laissent tomber leurs </a:t>
            </a:r>
            <a:r>
              <a:rPr lang="fr-FR" sz="2000" i="1" dirty="0" err="1">
                <a:latin typeface="Calibri"/>
                <a:ea typeface="Calibri"/>
                <a:cs typeface="Calibri"/>
              </a:rPr>
              <a:t>excremens</a:t>
            </a:r>
            <a:r>
              <a:rPr lang="fr-FR" sz="2000" i="1" dirty="0">
                <a:latin typeface="Calibri"/>
                <a:ea typeface="Calibri"/>
                <a:cs typeface="Calibri"/>
              </a:rPr>
              <a:t> (sic) qu’ensuite les personnes qui viennent y laver du linge ne peuvent pas faire autrement que de mètre (sic) les saletés de leurs linges à l’eau pour boire. Pour la rendre propre et plus abondante on se propose de la fermer tant devant que derrière, d’y construire sur le devant deux bassins, le 1</a:t>
            </a:r>
            <a:r>
              <a:rPr lang="fr-FR" sz="2000" i="1" baseline="30000" dirty="0">
                <a:latin typeface="Calibri"/>
                <a:ea typeface="Calibri"/>
                <a:cs typeface="Calibri"/>
              </a:rPr>
              <a:t>e</a:t>
            </a:r>
            <a:r>
              <a:rPr lang="fr-FR" sz="2000" i="1" dirty="0">
                <a:latin typeface="Calibri"/>
                <a:ea typeface="Calibri"/>
                <a:cs typeface="Calibri"/>
              </a:rPr>
              <a:t> pour l’abreuvage et le 2</a:t>
            </a:r>
            <a:r>
              <a:rPr lang="fr-FR" sz="2000" i="1" baseline="30000" dirty="0">
                <a:latin typeface="Calibri"/>
                <a:ea typeface="Calibri"/>
                <a:cs typeface="Calibri"/>
              </a:rPr>
              <a:t>e</a:t>
            </a:r>
            <a:r>
              <a:rPr lang="fr-FR" sz="2000" i="1" dirty="0">
                <a:latin typeface="Calibri"/>
                <a:ea typeface="Calibri"/>
                <a:cs typeface="Calibri"/>
              </a:rPr>
              <a:t> pour laver le linge ou autres, avec une porte sur le derrière pour y entrer au besoin. »</a:t>
            </a:r>
            <a:endParaRPr lang="en-US" sz="2000" dirty="0">
              <a:latin typeface="Calibri"/>
              <a:ea typeface="Calibri"/>
              <a:cs typeface="Calibri"/>
            </a:endParaRPr>
          </a:p>
          <a:p>
            <a:pPr algn="just">
              <a:lnSpc>
                <a:spcPts val="1538"/>
              </a:lnSpc>
            </a:pPr>
            <a:endParaRPr lang="en-US" sz="2000" dirty="0">
              <a:latin typeface="Calibri"/>
              <a:ea typeface="Calibri"/>
              <a:cs typeface="Calibri"/>
            </a:endParaRPr>
          </a:p>
        </p:txBody>
      </p:sp>
    </p:spTree>
    <p:extLst>
      <p:ext uri="{BB962C8B-B14F-4D97-AF65-F5344CB8AC3E}">
        <p14:creationId xmlns:p14="http://schemas.microsoft.com/office/powerpoint/2010/main" val="1984495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791AA8E-6F0D-3D1A-D0F3-D9A6D5855C2E}"/>
              </a:ext>
            </a:extLst>
          </p:cNvPr>
          <p:cNvSpPr txBox="1"/>
          <p:nvPr/>
        </p:nvSpPr>
        <p:spPr>
          <a:xfrm>
            <a:off x="-6928" y="3052454"/>
            <a:ext cx="6858000" cy="92871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538"/>
              </a:lnSpc>
            </a:pPr>
            <a:r>
              <a:rPr lang="fr-FR" sz="2400" b="1" dirty="0">
                <a:latin typeface="Calibri"/>
                <a:ea typeface="Calibri"/>
                <a:cs typeface="Segoe UI"/>
              </a:rPr>
              <a:t>Pour en savoir plus,</a:t>
            </a:r>
            <a:endParaRPr lang="fr-FR" sz="2400" b="1" dirty="0">
              <a:latin typeface="Calibri"/>
              <a:cs typeface="Segoe UI"/>
            </a:endParaRPr>
          </a:p>
          <a:p>
            <a:pPr algn="just">
              <a:lnSpc>
                <a:spcPts val="1538"/>
              </a:lnSpc>
            </a:pPr>
            <a:endParaRPr lang="fr-FR" sz="2400" b="1" dirty="0">
              <a:latin typeface="Calibri"/>
              <a:ea typeface="Calibri"/>
              <a:cs typeface="Segoe UI"/>
            </a:endParaRPr>
          </a:p>
          <a:p>
            <a:pPr algn="just">
              <a:lnSpc>
                <a:spcPts val="1538"/>
              </a:lnSpc>
            </a:pPr>
            <a:endParaRPr lang="fr-FR" sz="2400" b="1" dirty="0">
              <a:latin typeface="Calibri"/>
              <a:ea typeface="Calibri"/>
              <a:cs typeface="Segoe UI"/>
            </a:endParaRPr>
          </a:p>
          <a:p>
            <a:pPr algn="just"/>
            <a:r>
              <a:rPr lang="fr-FR" sz="2000" dirty="0">
                <a:latin typeface="Calibri"/>
                <a:cs typeface="Segoe UI"/>
              </a:rPr>
              <a:t>Découvrir les traces laissées par l’activité de ces premiers hommes n’est pas aisé et relève souvent du hasard car ils n’ont pas d’habitat permanent. Les vestiges sont souvent remontés de la profondeur du sol par des labours profonds voire des travaux de construction. </a:t>
            </a:r>
            <a:r>
              <a:rPr lang="en-US" sz="2000" dirty="0">
                <a:latin typeface="Calibri"/>
                <a:ea typeface="Calibri"/>
                <a:cs typeface="Calibri"/>
              </a:rPr>
              <a:t> </a:t>
            </a:r>
            <a:endParaRPr lang="en-US" sz="2000"/>
          </a:p>
          <a:p>
            <a:pPr algn="just"/>
            <a:r>
              <a:rPr lang="fr-FR" sz="2000" dirty="0">
                <a:latin typeface="Calibri"/>
                <a:cs typeface="Segoe UI"/>
              </a:rPr>
              <a:t>Par exemple, la plus ancienne manifestation de l’activité humaine aux Arcs est une pointe moustérienne en silex trouvée à </a:t>
            </a:r>
            <a:r>
              <a:rPr lang="fr-FR" sz="2000" err="1">
                <a:latin typeface="Calibri"/>
                <a:cs typeface="Segoe UI"/>
              </a:rPr>
              <a:t>Roquerousse</a:t>
            </a:r>
            <a:r>
              <a:rPr lang="fr-FR" sz="2000" dirty="0">
                <a:latin typeface="Calibri"/>
                <a:cs typeface="Segoe UI"/>
              </a:rPr>
              <a:t>, dont la chronologie se situe entre le paléolithique moyen et supérieur. </a:t>
            </a:r>
            <a:r>
              <a:rPr lang="en-US" sz="2000" dirty="0">
                <a:latin typeface="Calibri"/>
                <a:ea typeface="Calibri"/>
                <a:cs typeface="Calibri"/>
              </a:rPr>
              <a:t> </a:t>
            </a:r>
          </a:p>
          <a:p>
            <a:pPr algn="just"/>
            <a:endParaRPr lang="en-US" sz="2000" dirty="0">
              <a:latin typeface="Calibri"/>
              <a:ea typeface="Calibri"/>
              <a:cs typeface="Calibri"/>
            </a:endParaRPr>
          </a:p>
          <a:p>
            <a:pPr algn="just"/>
            <a:r>
              <a:rPr lang="fr-FR" sz="2000" dirty="0">
                <a:latin typeface="Calibri"/>
                <a:cs typeface="Segoe UI"/>
              </a:rPr>
              <a:t>Les vestiges retrouvés au </a:t>
            </a:r>
            <a:r>
              <a:rPr lang="fr-FR" sz="2000" dirty="0" err="1">
                <a:latin typeface="Calibri"/>
                <a:cs typeface="Segoe UI"/>
              </a:rPr>
              <a:t>Bouillidou</a:t>
            </a:r>
            <a:r>
              <a:rPr lang="fr-FR" sz="2000" dirty="0">
                <a:latin typeface="Calibri"/>
                <a:cs typeface="Segoe UI"/>
              </a:rPr>
              <a:t> sont beaucoup plus récents, même si le site parait occupé dès le paléolithique supérieur. Les objets trouvés ici sont essentiellement des lamelles en silex blond nord vauclusien et des lames et éclats en un silex dont les teintes vont du jaune pâle au brun claire, parfois légèrement marbré. On note notamment un fragment de couteau à moissonner, un fragment de scie à encoche, l’extrémité d’un perçoir sur lamelle courte, deux armatures tranchantes, etc. Ont été trouvées également huit haches polies (six en serpentine, une en amphibolite et une en silex poli)</a:t>
            </a:r>
            <a:r>
              <a:rPr lang="en-US" sz="2000" dirty="0">
                <a:latin typeface="Calibri"/>
                <a:ea typeface="Calibri"/>
                <a:cs typeface="Calibri"/>
              </a:rPr>
              <a:t> </a:t>
            </a:r>
            <a:r>
              <a:rPr lang="fr-FR" sz="2000" dirty="0">
                <a:latin typeface="Calibri"/>
                <a:ea typeface="Calibri"/>
                <a:cs typeface="Calibri"/>
              </a:rPr>
              <a:t>Objets en silex et haches polies font partie des objets quotidiens du néolithique. Le travail du métal apparait durant la seconde moitié de la période mais l’essentiel des outils sont en pierre. </a:t>
            </a:r>
            <a:endParaRPr lang="en-US" sz="2000" dirty="0">
              <a:latin typeface="Calibri"/>
              <a:ea typeface="Calibri"/>
              <a:cs typeface="Calibri"/>
            </a:endParaRPr>
          </a:p>
          <a:p>
            <a:pPr algn="just"/>
            <a:r>
              <a:rPr lang="fr-FR" sz="2000" dirty="0">
                <a:latin typeface="Calibri"/>
                <a:ea typeface="Calibri"/>
                <a:cs typeface="Calibri"/>
              </a:rPr>
              <a:t>Parmi les roches dures et compactes adaptées à la taille d’outils tranchants, le silex est la roche la plus utilisée pour les pointes de flèche pour la chasse, les faucilles pour la récolte des céréales, les grattoirs et les lissoirs pour le travail des peaux etc..</a:t>
            </a:r>
            <a:endParaRPr lang="en-US" sz="2000" dirty="0"/>
          </a:p>
          <a:p>
            <a:pPr algn="just"/>
            <a:endParaRPr lang="en-US" sz="2000" dirty="0">
              <a:latin typeface="Calibri"/>
              <a:ea typeface="Calibri"/>
              <a:cs typeface="Calibri"/>
            </a:endParaRPr>
          </a:p>
        </p:txBody>
      </p:sp>
      <p:sp>
        <p:nvSpPr>
          <p:cNvPr id="2" name="TextBox 1">
            <a:extLst>
              <a:ext uri="{FF2B5EF4-FFF2-40B4-BE49-F238E27FC236}">
                <a16:creationId xmlns:a16="http://schemas.microsoft.com/office/drawing/2014/main" id="{8DF19467-221D-B3FE-BE95-A27E28F100FF}"/>
              </a:ext>
            </a:extLst>
          </p:cNvPr>
          <p:cNvSpPr txBox="1"/>
          <p:nvPr/>
        </p:nvSpPr>
        <p:spPr>
          <a:xfrm>
            <a:off x="-888" y="-1333"/>
            <a:ext cx="6853115"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a:ea typeface="Calibri"/>
                <a:cs typeface="Calibri"/>
              </a:rPr>
              <a:t>Pour résumé,</a:t>
            </a:r>
          </a:p>
          <a:p>
            <a:endParaRPr lang="en-US" sz="2400" dirty="0">
              <a:latin typeface="Calibri"/>
              <a:ea typeface="Calibri"/>
              <a:cs typeface="Calibri"/>
            </a:endParaRPr>
          </a:p>
          <a:p>
            <a:r>
              <a:rPr lang="fr-FR" sz="2800" dirty="0"/>
              <a:t>Les vestiges retrouvés sont de petits objets en silex taillé et de petites haches polies en serpentine verte, datés du néolithique moyen (4</a:t>
            </a:r>
            <a:r>
              <a:rPr lang="fr-FR" sz="2800" baseline="30000" dirty="0"/>
              <a:t>e</a:t>
            </a:r>
            <a:r>
              <a:rPr lang="fr-FR" sz="2800" dirty="0"/>
              <a:t> et 3</a:t>
            </a:r>
            <a:r>
              <a:rPr lang="fr-FR" sz="2800" baseline="30000" dirty="0"/>
              <a:t>e</a:t>
            </a:r>
            <a:r>
              <a:rPr lang="fr-FR" sz="2800" dirty="0"/>
              <a:t> millénaire avant JC)  </a:t>
            </a:r>
            <a:endParaRPr lang="en-US" sz="2800" dirty="0">
              <a:latin typeface="Calibri"/>
              <a:ea typeface="Calibri"/>
              <a:cs typeface="Calibri"/>
            </a:endParaRPr>
          </a:p>
        </p:txBody>
      </p:sp>
    </p:spTree>
    <p:extLst>
      <p:ext uri="{BB962C8B-B14F-4D97-AF65-F5344CB8AC3E}">
        <p14:creationId xmlns:p14="http://schemas.microsoft.com/office/powerpoint/2010/main" val="1062720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UILLIDOU_fiche_2_vestiges_archeologiques_c.PNG">
            <a:extLst>
              <a:ext uri="{FF2B5EF4-FFF2-40B4-BE49-F238E27FC236}">
                <a16:creationId xmlns:a16="http://schemas.microsoft.com/office/drawing/2014/main" id="{1ECE542B-AEA1-7586-769C-D20FE70422A3}"/>
              </a:ext>
            </a:extLst>
          </p:cNvPr>
          <p:cNvPicPr>
            <a:picLocks noChangeAspect="1"/>
          </p:cNvPicPr>
          <p:nvPr/>
        </p:nvPicPr>
        <p:blipFill>
          <a:blip r:embed="rId2"/>
          <a:stretch>
            <a:fillRect/>
          </a:stretch>
        </p:blipFill>
        <p:spPr>
          <a:xfrm>
            <a:off x="-2442" y="1169744"/>
            <a:ext cx="6862884" cy="9305436"/>
          </a:xfrm>
          <a:prstGeom prst="rect">
            <a:avLst/>
          </a:prstGeom>
        </p:spPr>
      </p:pic>
    </p:spTree>
    <p:extLst>
      <p:ext uri="{BB962C8B-B14F-4D97-AF65-F5344CB8AC3E}">
        <p14:creationId xmlns:p14="http://schemas.microsoft.com/office/powerpoint/2010/main" val="31463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UILLIDOU_fiche_2_vestiges_archeologiques_d.jpg">
            <a:extLst>
              <a:ext uri="{FF2B5EF4-FFF2-40B4-BE49-F238E27FC236}">
                <a16:creationId xmlns:a16="http://schemas.microsoft.com/office/drawing/2014/main" id="{0BE92332-C90D-4368-0F33-589B7E2F865C}"/>
              </a:ext>
            </a:extLst>
          </p:cNvPr>
          <p:cNvPicPr>
            <a:picLocks noChangeAspect="1"/>
          </p:cNvPicPr>
          <p:nvPr/>
        </p:nvPicPr>
        <p:blipFill>
          <a:blip r:embed="rId2"/>
          <a:stretch>
            <a:fillRect/>
          </a:stretch>
        </p:blipFill>
        <p:spPr>
          <a:xfrm>
            <a:off x="-2564" y="6639537"/>
            <a:ext cx="6863128" cy="5556005"/>
          </a:xfrm>
          <a:prstGeom prst="rect">
            <a:avLst/>
          </a:prstGeom>
        </p:spPr>
      </p:pic>
      <p:sp>
        <p:nvSpPr>
          <p:cNvPr id="5" name="TextBox 4">
            <a:extLst>
              <a:ext uri="{FF2B5EF4-FFF2-40B4-BE49-F238E27FC236}">
                <a16:creationId xmlns:a16="http://schemas.microsoft.com/office/drawing/2014/main" id="{8183580B-42DB-1970-24E6-DA5B3C4F5CCD}"/>
              </a:ext>
            </a:extLst>
          </p:cNvPr>
          <p:cNvSpPr txBox="1"/>
          <p:nvPr/>
        </p:nvSpPr>
        <p:spPr>
          <a:xfrm>
            <a:off x="-6433" y="1"/>
            <a:ext cx="6858000" cy="5324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Les haches étaient utilisées au défrichement de la forêt et à l’entretien des espaces cultivés. Pour que les haches soient parfaitement affûtées, elles étaient polies, en frottant les lames pendant de longues heures sur un bloc rocheux (souvent en grès). Certaines haches étaient réalisées en roche plus rare (jadéite, etc…) et intensément polies pour les rendre brillantes, participant ainsi au prestige social de leurs détenteurs. Ici c’est la serpentine qui a été utilisée pour la hache retrouvée parmi les vestiges. </a:t>
            </a:r>
            <a:r>
              <a:rPr lang="en-US" sz="2000" dirty="0">
                <a:latin typeface="Calibri"/>
                <a:ea typeface="Calibri"/>
                <a:cs typeface="Calibri"/>
              </a:rPr>
              <a:t> </a:t>
            </a:r>
            <a:endParaRPr lang="en-US"/>
          </a:p>
          <a:p>
            <a:pPr algn="just"/>
            <a:endParaRPr lang="en-US" sz="2000" dirty="0">
              <a:latin typeface="Calibri"/>
              <a:ea typeface="Calibri"/>
              <a:cs typeface="Times New Roman"/>
            </a:endParaRPr>
          </a:p>
          <a:p>
            <a:pPr algn="just"/>
            <a:r>
              <a:rPr lang="fr-FR" sz="2000" dirty="0">
                <a:latin typeface="Calibri"/>
                <a:cs typeface="Segoe UI"/>
              </a:rPr>
              <a:t>* Sources : « Les objets de tous les jours » in Bienvenue au Néolithique, INRAP + Pages d’Histoire d’un terroir provençal, sous la direction d’Elisabeth Sauze – Association des Amis du Parage – 1993 + Bilan scientifique du service régional de l’archéologie pour la région PACA de 2008 + Annales de la SSNATV T45, 2</a:t>
            </a:r>
            <a:r>
              <a:rPr lang="fr-FR" sz="2000" baseline="30000" dirty="0">
                <a:latin typeface="Calibri"/>
                <a:cs typeface="Segoe UI"/>
              </a:rPr>
              <a:t>e</a:t>
            </a:r>
            <a:r>
              <a:rPr lang="fr-FR" sz="2000" dirty="0">
                <a:latin typeface="Calibri"/>
                <a:cs typeface="Segoe UI"/>
              </a:rPr>
              <a:t> trimestre, 1993 (Jacques </a:t>
            </a:r>
            <a:r>
              <a:rPr lang="fr-FR" sz="2000" err="1">
                <a:latin typeface="Calibri"/>
                <a:cs typeface="Segoe UI"/>
              </a:rPr>
              <a:t>Berato</a:t>
            </a:r>
            <a:r>
              <a:rPr lang="fr-FR" sz="2000" dirty="0">
                <a:latin typeface="Calibri"/>
                <a:cs typeface="Segoe UI"/>
              </a:rPr>
              <a:t>, Marc </a:t>
            </a:r>
            <a:r>
              <a:rPr lang="fr-FR" sz="2000" err="1">
                <a:latin typeface="Calibri"/>
                <a:cs typeface="Segoe UI"/>
              </a:rPr>
              <a:t>Borreani</a:t>
            </a:r>
            <a:r>
              <a:rPr lang="fr-FR" sz="2000" dirty="0">
                <a:latin typeface="Calibri"/>
                <a:cs typeface="Segoe UI"/>
              </a:rPr>
              <a:t>, Franck Dugas, Gilbert Galliano, Philippe Hameau). </a:t>
            </a:r>
            <a:r>
              <a:rPr lang="en-US" sz="2000" dirty="0">
                <a:latin typeface="Calibri"/>
                <a:ea typeface="Calibri"/>
                <a:cs typeface="Calibri"/>
              </a:rPr>
              <a:t> </a:t>
            </a:r>
          </a:p>
        </p:txBody>
      </p:sp>
    </p:spTree>
    <p:extLst>
      <p:ext uri="{BB962C8B-B14F-4D97-AF65-F5344CB8AC3E}">
        <p14:creationId xmlns:p14="http://schemas.microsoft.com/office/powerpoint/2010/main" val="25596017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Props1.xml><?xml version="1.0" encoding="utf-8"?>
<ds:datastoreItem xmlns:ds="http://schemas.openxmlformats.org/officeDocument/2006/customXml" ds:itemID="{3A0CB487-83E4-44F7-8512-24655D9801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7469f-ea08-4a28-abbd-883824f19f6c"/>
    <ds:schemaRef ds:uri="43590ac0-9243-467b-ab7d-a880e2fba6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CF47CD-0F42-454D-BBBF-6CB053332CE0}">
  <ds:schemaRefs>
    <ds:schemaRef ds:uri="http://schemas.microsoft.com/sharepoint/v3/contenttype/forms"/>
  </ds:schemaRefs>
</ds:datastoreItem>
</file>

<file path=customXml/itemProps3.xml><?xml version="1.0" encoding="utf-8"?>
<ds:datastoreItem xmlns:ds="http://schemas.openxmlformats.org/officeDocument/2006/customXml" ds:itemID="{BE67BE6F-7306-46B5-BE22-507F17142FF7}">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docProps/app.xml><?xml version="1.0" encoding="utf-8"?>
<Properties xmlns="http://schemas.openxmlformats.org/officeDocument/2006/extended-properties" xmlns:vt="http://schemas.openxmlformats.org/officeDocument/2006/docPropsVTypes">
  <TotalTime>0</TotalTime>
  <Words>1213</Words>
  <Application>Microsoft Office PowerPoint</Application>
  <PresentationFormat>Grand écran</PresentationFormat>
  <Paragraphs>33</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Aptos</vt:lpstr>
      <vt:lpstr>Aptos Display</vt: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COLLET Laurene</cp:lastModifiedBy>
  <cp:revision>123</cp:revision>
  <dcterms:created xsi:type="dcterms:W3CDTF">2012-07-30T22:21:58Z</dcterms:created>
  <dcterms:modified xsi:type="dcterms:W3CDTF">2025-10-03T12:29:35Z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