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5" d="100"/>
          <a:sy n="45" d="100"/>
        </p:scale>
        <p:origin x="262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06/10/2025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06/10/2025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06/10/2025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Arbre à palabres</a:t>
            </a:r>
            <a:endParaRPr lang="fr-FR" sz="5400" dirty="0"/>
          </a:p>
        </p:txBody>
      </p:sp>
      <p:sp>
        <p:nvSpPr>
          <p:cNvPr id="10" name="TextBox 9">
            <a:extLst>
              <a:ext uri="{FF2B5EF4-FFF2-40B4-BE49-F238E27FC236}">
                <a16:creationId xmlns:a16="http://schemas.microsoft.com/office/drawing/2014/main" id="{EC598F2F-0BB9-6676-63D1-D54F7E1AC2C7}"/>
              </a:ext>
            </a:extLst>
          </p:cNvPr>
          <p:cNvSpPr txBox="1"/>
          <p:nvPr/>
        </p:nvSpPr>
        <p:spPr>
          <a:xfrm>
            <a:off x="22212" y="7376489"/>
            <a:ext cx="684627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a:t>
            </a:r>
            <a:r>
              <a:rPr lang="fr-FR" sz="2400" b="1" dirty="0">
                <a:latin typeface="Calibri"/>
                <a:ea typeface="Calibri"/>
                <a:cs typeface="Calibri"/>
              </a:rPr>
              <a:t>résumé,</a:t>
            </a:r>
            <a:endParaRPr lang="fr-FR" sz="2400" dirty="0">
              <a:latin typeface="Calibri"/>
              <a:ea typeface="Calibri"/>
              <a:cs typeface="Calibri"/>
            </a:endParaRPr>
          </a:p>
          <a:p>
            <a:pPr algn="just"/>
            <a:endParaRPr lang="fr-FR" sz="2000" dirty="0">
              <a:latin typeface="Calibri"/>
              <a:ea typeface="Calibri"/>
              <a:cs typeface="Calibri"/>
            </a:endParaRPr>
          </a:p>
          <a:p>
            <a:pPr algn="just"/>
            <a:r>
              <a:rPr lang="fr-FR" sz="2000">
                <a:latin typeface="Calibri"/>
                <a:ea typeface="Calibri"/>
                <a:cs typeface="Calibri"/>
              </a:rPr>
              <a:t>Architecte de formation, Yvon Le Bellec est connu notamment pour la série des « Campements » et celles des « afro-celtiques »</a:t>
            </a:r>
          </a:p>
        </p:txBody>
      </p:sp>
      <p:sp>
        <p:nvSpPr>
          <p:cNvPr id="11" name="TextBox 10">
            <a:extLst>
              <a:ext uri="{FF2B5EF4-FFF2-40B4-BE49-F238E27FC236}">
                <a16:creationId xmlns:a16="http://schemas.microsoft.com/office/drawing/2014/main" id="{5D671E86-02FA-C7E8-501D-AE82E8057DC5}"/>
              </a:ext>
            </a:extLst>
          </p:cNvPr>
          <p:cNvSpPr txBox="1"/>
          <p:nvPr/>
        </p:nvSpPr>
        <p:spPr>
          <a:xfrm>
            <a:off x="-1" y="9298900"/>
            <a:ext cx="683578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Calibri"/>
              </a:rPr>
              <a:t>Pour en savoir plus,</a:t>
            </a:r>
          </a:p>
          <a:p>
            <a:pPr algn="just"/>
            <a:endParaRPr lang="en-US"/>
          </a:p>
          <a:p>
            <a:r>
              <a:rPr lang="fr-FR" sz="2000">
                <a:latin typeface="Calibri"/>
                <a:ea typeface="Calibri"/>
                <a:cs typeface="Calibri"/>
              </a:rPr>
              <a:t>L’Arbre à Palabres est ouvrage est réalisé en métal soudé, galvanisé et inox. La hauteur totale est de 8,50m. L’œuvre se compose de 3 parties :</a:t>
            </a:r>
          </a:p>
          <a:p>
            <a:r>
              <a:rPr lang="fr-FR" sz="2000">
                <a:latin typeface="Calibri"/>
                <a:ea typeface="Calibri"/>
                <a:cs typeface="Calibri"/>
              </a:rPr>
              <a:t>- le socle, d’une hauteur de 1m, </a:t>
            </a:r>
          </a:p>
          <a:p>
            <a:r>
              <a:rPr lang="fr-FR" sz="2000">
                <a:latin typeface="Calibri"/>
                <a:ea typeface="Calibri"/>
                <a:cs typeface="Calibri"/>
              </a:rPr>
              <a:t>- le tronc (le crocodile) d’une hauteur de 6m et</a:t>
            </a:r>
          </a:p>
          <a:p>
            <a:r>
              <a:rPr lang="fr-FR" sz="2000">
                <a:latin typeface="Calibri"/>
                <a:ea typeface="Calibri"/>
                <a:cs typeface="Calibri"/>
              </a:rPr>
              <a:t>- l’apogée (la tortue) d’une hauteur de 1,50m. </a:t>
            </a:r>
          </a:p>
        </p:txBody>
      </p:sp>
      <p:pic>
        <p:nvPicPr>
          <p:cNvPr id="6" name="Image 5" descr="Une image contenant plein air, herbe, arbre, personne&#10;&#10;Le contenu généré par l’IA peut être incorrect.">
            <a:extLst>
              <a:ext uri="{FF2B5EF4-FFF2-40B4-BE49-F238E27FC236}">
                <a16:creationId xmlns:a16="http://schemas.microsoft.com/office/drawing/2014/main" id="{C545E366-2626-4485-0374-198952104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5555"/>
            <a:ext cx="6846276" cy="5136132"/>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448C2-1238-7CF0-4978-713FB43B4C24}"/>
              </a:ext>
            </a:extLst>
          </p:cNvPr>
          <p:cNvSpPr txBox="1"/>
          <p:nvPr/>
        </p:nvSpPr>
        <p:spPr>
          <a:xfrm>
            <a:off x="-3463" y="-3464"/>
            <a:ext cx="6864926" cy="11726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t>Le socle est en métal galvanisé. Il s’agit d’un ovoïde tubulaire de 4,50m par 5,50 m triangulé par 7 nervures verticales reposant sur des platines de fixation.</a:t>
            </a:r>
          </a:p>
          <a:p>
            <a:pPr algn="just"/>
            <a:r>
              <a:rPr lang="fr-FR"/>
              <a:t>Le tronc est également en métal galvanisé. Il est défini par le crocodile au corps sinueux, reposant sur ses pattes arrières boulonnées au socle. </a:t>
            </a:r>
          </a:p>
          <a:p>
            <a:pPr algn="just"/>
            <a:r>
              <a:rPr lang="fr-FR"/>
              <a:t>L’apogée est en métal inox. Il s’agit d’une tortue aux dimensions médianes de 4,50m par 5m, la tête et les pattes sont légèrement en retrait par rapport au tubulaire du socle. </a:t>
            </a:r>
          </a:p>
          <a:p>
            <a:pPr algn="just"/>
            <a:r>
              <a:rPr lang="fr-FR"/>
              <a:t>Yvon Le Bellec est né au moulin d’Hascoët à Plonéour-Lanvern’, dans le Finistère. Il a d’abord suivi une formation industrielle d’architecture du bâtiment puis des cours de dessin et de peinture académique dans l’atelier de maître Babillot-Granet (professeur aux Beaux Arts). Il effectuera ensuite des stages dans différents cabinets d’architectes (Guys, Leroux, Lequesne, Calsat, Berthelot) </a:t>
            </a:r>
          </a:p>
          <a:p>
            <a:pPr algn="just"/>
            <a:r>
              <a:rPr lang="fr-FR"/>
              <a:t>Il part en Côte d’Ivoire en 1949 et rencontre Felix Houphouet Boigny en 1950. Il partagera ensuite son temps entre l’Afrique et la France, l’architecture et la sculpture. </a:t>
            </a:r>
          </a:p>
          <a:p>
            <a:pPr algn="just"/>
            <a:r>
              <a:rPr lang="fr-FR"/>
              <a:t>Quelques réalisations : «  Frangipanier » (en métal soudé pour le CAFOP de Yamoussoukro), « Alcyon » (en granit, pour l’ambassade de Grande Bretagne), « Notre-Dame des Monts » (métal soudé rehaussé d’or, pour l’évêché de Yamoussoukro), «  sagittaire et sa campagne » (sur le port d’Antibes), «  Calao », « arbre de vie » (à Dakar), etc. Il est aussi connu par la série des « Campements » et celles des « afro-celtiques »</a:t>
            </a:r>
          </a:p>
          <a:p>
            <a:pPr algn="just"/>
            <a:r>
              <a:rPr lang="fr-FR"/>
              <a:t>Jacques Simonelli dans « La Révélation Le Bellec » écrira : </a:t>
            </a:r>
            <a:r>
              <a:rPr lang="fr-FR" i="1"/>
              <a:t>« Issu d’un peuple de sculpteurs, et profondément imprégné de culture bretonne, il découvre en Afrique une tradition orale, un art populaire vivace, une exubérance des formes naturelle qui, s’ajoutant aux réminiscences celtiques, ont nourri sa propre créativité. Son œuvre s’est construite en symbiose avec les cultures multiples de son pays d’adoption, dont il explore avec passion les langues, les mythes et l’art. Il utilise pour ses sculptures les matériaux de son métier, IPN, chenilles d’engins, ferrailles et grillages, redonnant leur noblesse à ces résidus métalliques qui laissent trop souvent derrière eux les chantiers. Si différents qu’en soit l’échelle, la poétique commune à ses bronzez montre l’unité foncière de son inspiration. Leurs patines aux belles teintes de miel, de terre brûlée, de cendre ou de végétal se rehaussent parfois de couleurs vives dans la grande tradition de la sculpture polychrome, si vivace dans la statuaire bretonne comme dans l’art africain »</a:t>
            </a:r>
            <a:endParaRPr lang="fr-FR"/>
          </a:p>
          <a:p>
            <a:pPr algn="just"/>
            <a:endParaRPr lang="fr-FR"/>
          </a:p>
        </p:txBody>
      </p:sp>
    </p:spTree>
    <p:extLst>
      <p:ext uri="{BB962C8B-B14F-4D97-AF65-F5344CB8AC3E}">
        <p14:creationId xmlns:p14="http://schemas.microsoft.com/office/powerpoint/2010/main" val="21120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iel, plein air, Véhicule terrestre, véhicule&#10;&#10;Le contenu généré par l’IA peut être incorrect.">
            <a:extLst>
              <a:ext uri="{FF2B5EF4-FFF2-40B4-BE49-F238E27FC236}">
                <a16:creationId xmlns:a16="http://schemas.microsoft.com/office/drawing/2014/main" id="{94C26D9B-00F8-43C7-3232-685F3E729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7449"/>
            <a:ext cx="6858000" cy="5143500"/>
          </a:xfrm>
          <a:prstGeom prst="rect">
            <a:avLst/>
          </a:prstGeom>
        </p:spPr>
      </p:pic>
      <p:pic>
        <p:nvPicPr>
          <p:cNvPr id="7" name="Image 6" descr="Une image contenant plein air, ciel, roue, Véhicule terrestre&#10;&#10;Le contenu généré par l’IA peut être incorrect.">
            <a:extLst>
              <a:ext uri="{FF2B5EF4-FFF2-40B4-BE49-F238E27FC236}">
                <a16:creationId xmlns:a16="http://schemas.microsoft.com/office/drawing/2014/main" id="{016B922A-71FA-FFB3-3D70-89C2BF254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7508"/>
            <a:ext cx="6858000" cy="5143500"/>
          </a:xfrm>
          <a:prstGeom prst="rect">
            <a:avLst/>
          </a:prstGeom>
        </p:spPr>
      </p:pic>
    </p:spTree>
    <p:extLst>
      <p:ext uri="{BB962C8B-B14F-4D97-AF65-F5344CB8AC3E}">
        <p14:creationId xmlns:p14="http://schemas.microsoft.com/office/powerpoint/2010/main" val="17761234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638F1C45-37B7-40B4-A524-7623255C40AC}">
  <ds:schemaRefs>
    <ds:schemaRef ds:uri="http://schemas.microsoft.com/sharepoint/v3/contenttype/forms"/>
  </ds:schemaRefs>
</ds:datastoreItem>
</file>

<file path=customXml/itemProps2.xml><?xml version="1.0" encoding="utf-8"?>
<ds:datastoreItem xmlns:ds="http://schemas.openxmlformats.org/officeDocument/2006/customXml" ds:itemID="{6527D72F-AB43-43FC-98D6-AE2BC7805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D0807-39A9-4F9F-9FEE-27ADCCFBF959}">
  <ds:schemaRef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43590ac0-9243-467b-ab7d-a880e2fba6e9"/>
    <ds:schemaRef ds:uri="f4c7469f-ea08-4a28-abbd-883824f19f6c"/>
  </ds:schemaRefs>
</ds:datastoreItem>
</file>

<file path=docProps/app.xml><?xml version="1.0" encoding="utf-8"?>
<Properties xmlns="http://schemas.openxmlformats.org/officeDocument/2006/extended-properties" xmlns:vt="http://schemas.openxmlformats.org/officeDocument/2006/docPropsVTypes">
  <TotalTime>21</TotalTime>
  <Words>551</Words>
  <Application>Microsoft Office PowerPoint</Application>
  <PresentationFormat>Grand écran</PresentationFormat>
  <Paragraphs>17</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Arial</vt:lpstr>
      <vt:lpstr>Calibri</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COLLET Laurene</cp:lastModifiedBy>
  <cp:revision>87</cp:revision>
  <dcterms:created xsi:type="dcterms:W3CDTF">2012-07-30T22:21:58Z</dcterms:created>
  <dcterms:modified xsi:type="dcterms:W3CDTF">2025-10-06T11:32:28Z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