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B890D4-8552-AD87-CA22-A9140C568A0C}" v="1" dt="2025-07-26T12:28:52.917"/>
    <p1510:client id="{A2BA7731-DAA2-109C-039E-A61FD7BF07F9}" v="1" dt="2025-07-26T12:08:15.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32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A2BA7731-DAA2-109C-039E-A61FD7BF07F9}"/>
    <pc:docChg chg="modSld">
      <pc:chgData name="saisonnier Tourisme Culture Patrimoine" userId="S::saisontcp@lesarcssurargens.fr::0ca65382-e596-453e-9522-818d66b87411" providerId="AD" clId="Web-{A2BA7731-DAA2-109C-039E-A61FD7BF07F9}" dt="2025-07-26T12:08:15.356" v="0" actId="1076"/>
      <pc:docMkLst>
        <pc:docMk/>
      </pc:docMkLst>
      <pc:sldChg chg="modSp">
        <pc:chgData name="saisonnier Tourisme Culture Patrimoine" userId="S::saisontcp@lesarcssurargens.fr::0ca65382-e596-453e-9522-818d66b87411" providerId="AD" clId="Web-{A2BA7731-DAA2-109C-039E-A61FD7BF07F9}" dt="2025-07-26T12:08:15.356" v="0" actId="1076"/>
        <pc:sldMkLst>
          <pc:docMk/>
          <pc:sldMk cId="3784089036" sldId="256"/>
        </pc:sldMkLst>
        <pc:spChg chg="mod">
          <ac:chgData name="saisonnier Tourisme Culture Patrimoine" userId="S::saisontcp@lesarcssurargens.fr::0ca65382-e596-453e-9522-818d66b87411" providerId="AD" clId="Web-{A2BA7731-DAA2-109C-039E-A61FD7BF07F9}" dt="2025-07-26T12:08:15.356" v="0" actId="1076"/>
          <ac:spMkLst>
            <pc:docMk/>
            <pc:sldMk cId="3784089036" sldId="256"/>
            <ac:spMk id="5" creationId="{02A9AA0A-6994-35E5-3303-99661079216E}"/>
          </ac:spMkLst>
        </pc:spChg>
      </pc:sldChg>
    </pc:docChg>
  </pc:docChgLst>
  <pc:docChgLst>
    <pc:chgData name="saisonnier Tourisme Culture Patrimoine" userId="S::saisontcp@lesarcssurargens.fr::0ca65382-e596-453e-9522-818d66b87411" providerId="AD" clId="Web-{843CE520-1CC7-1D62-6D3C-BAEF5708A866}"/>
    <pc:docChg chg="mod addSld modSld modMainMaster setSldSz">
      <pc:chgData name="saisonnier Tourisme Culture Patrimoine" userId="S::saisontcp@lesarcssurargens.fr::0ca65382-e596-453e-9522-818d66b87411" providerId="AD" clId="Web-{843CE520-1CC7-1D62-6D3C-BAEF5708A866}" dt="2025-07-12T14:15:56.866" v="69" actId="1076"/>
      <pc:docMkLst>
        <pc:docMk/>
      </pc:docMkLst>
      <pc:sldChg chg="addSp delSp modSp">
        <pc:chgData name="saisonnier Tourisme Culture Patrimoine" userId="S::saisontcp@lesarcssurargens.fr::0ca65382-e596-453e-9522-818d66b87411" providerId="AD" clId="Web-{843CE520-1CC7-1D62-6D3C-BAEF5708A866}" dt="2025-07-12T14:15:44.195" v="65"/>
        <pc:sldMkLst>
          <pc:docMk/>
          <pc:sldMk cId="3784089036" sldId="256"/>
        </pc:sldMkLst>
        <pc:spChg chg="add mod">
          <ac:chgData name="saisonnier Tourisme Culture Patrimoine" userId="S::saisontcp@lesarcssurargens.fr::0ca65382-e596-453e-9522-818d66b87411" providerId="AD" clId="Web-{843CE520-1CC7-1D62-6D3C-BAEF5708A866}" dt="2025-07-12T14:12:04.883" v="8" actId="20577"/>
          <ac:spMkLst>
            <pc:docMk/>
            <pc:sldMk cId="3784089036" sldId="256"/>
            <ac:spMk id="5" creationId="{02A9AA0A-6994-35E5-3303-99661079216E}"/>
          </ac:spMkLst>
        </pc:spChg>
        <pc:spChg chg="add mod">
          <ac:chgData name="saisonnier Tourisme Culture Patrimoine" userId="S::saisontcp@lesarcssurargens.fr::0ca65382-e596-453e-9522-818d66b87411" providerId="AD" clId="Web-{843CE520-1CC7-1D62-6D3C-BAEF5708A866}" dt="2025-07-12T14:12:52.117" v="27" actId="1076"/>
          <ac:spMkLst>
            <pc:docMk/>
            <pc:sldMk cId="3784089036" sldId="256"/>
            <ac:spMk id="6" creationId="{D84F5E4B-1A2D-A0F8-2941-E6F19AB77718}"/>
          </ac:spMkLst>
        </pc:spChg>
        <pc:picChg chg="add mod">
          <ac:chgData name="saisonnier Tourisme Culture Patrimoine" userId="S::saisontcp@lesarcssurargens.fr::0ca65382-e596-453e-9522-818d66b87411" providerId="AD" clId="Web-{843CE520-1CC7-1D62-6D3C-BAEF5708A866}" dt="2025-07-12T14:11:48.914" v="5" actId="1076"/>
          <ac:picMkLst>
            <pc:docMk/>
            <pc:sldMk cId="3784089036" sldId="256"/>
            <ac:picMk id="4" creationId="{FEAE1B99-ABEA-BBA5-20E6-360EAC16F8D7}"/>
          </ac:picMkLst>
        </pc:picChg>
        <pc:picChg chg="add mod">
          <ac:chgData name="saisonnier Tourisme Culture Patrimoine" userId="S::saisontcp@lesarcssurargens.fr::0ca65382-e596-453e-9522-818d66b87411" providerId="AD" clId="Web-{843CE520-1CC7-1D62-6D3C-BAEF5708A866}" dt="2025-07-12T14:14:06.648" v="33" actId="14100"/>
          <ac:picMkLst>
            <pc:docMk/>
            <pc:sldMk cId="3784089036" sldId="256"/>
            <ac:picMk id="8" creationId="{6D45A3D8-7297-3C79-15FD-7C772B656FEF}"/>
          </ac:picMkLst>
        </pc:picChg>
      </pc:sldChg>
      <pc:sldChg chg="addSp delSp modSp new">
        <pc:chgData name="saisonnier Tourisme Culture Patrimoine" userId="S::saisontcp@lesarcssurargens.fr::0ca65382-e596-453e-9522-818d66b87411" providerId="AD" clId="Web-{843CE520-1CC7-1D62-6D3C-BAEF5708A866}" dt="2025-07-12T14:15:56.866" v="69" actId="1076"/>
        <pc:sldMkLst>
          <pc:docMk/>
          <pc:sldMk cId="891096642" sldId="257"/>
        </pc:sldMkLst>
        <pc:spChg chg="add mod">
          <ac:chgData name="saisonnier Tourisme Culture Patrimoine" userId="S::saisontcp@lesarcssurargens.fr::0ca65382-e596-453e-9522-818d66b87411" providerId="AD" clId="Web-{843CE520-1CC7-1D62-6D3C-BAEF5708A866}" dt="2025-07-12T14:15:36.023" v="64" actId="1076"/>
          <ac:spMkLst>
            <pc:docMk/>
            <pc:sldMk cId="891096642" sldId="257"/>
            <ac:spMk id="4" creationId="{55A2190C-4C2F-CFCE-1F0B-357DE51F8F54}"/>
          </ac:spMkLst>
        </pc:spChg>
        <pc:picChg chg="add mod">
          <ac:chgData name="saisonnier Tourisme Culture Patrimoine" userId="S::saisontcp@lesarcssurargens.fr::0ca65382-e596-453e-9522-818d66b87411" providerId="AD" clId="Web-{843CE520-1CC7-1D62-6D3C-BAEF5708A866}" dt="2025-07-12T14:15:56.866" v="69" actId="1076"/>
          <ac:picMkLst>
            <pc:docMk/>
            <pc:sldMk cId="891096642" sldId="257"/>
            <ac:picMk id="5" creationId="{185AA817-8C19-5517-CC56-A275E99A763B}"/>
          </ac:picMkLst>
        </pc:picChg>
      </pc:sldChg>
      <pc:sldMasterChg chg="modSp modSldLayout">
        <pc:chgData name="saisonnier Tourisme Culture Patrimoine" userId="S::saisontcp@lesarcssurargens.fr::0ca65382-e596-453e-9522-818d66b87411" providerId="AD" clId="Web-{843CE520-1CC7-1D62-6D3C-BAEF5708A866}" dt="2025-07-12T14:10:07.274" v="0"/>
        <pc:sldMasterMkLst>
          <pc:docMk/>
          <pc:sldMasterMk cId="3071127875" sldId="2147483648"/>
        </pc:sldMasterMkLst>
        <pc:spChg chg="mod">
          <ac:chgData name="saisonnier Tourisme Culture Patrimoine" userId="S::saisontcp@lesarcssurargens.fr::0ca65382-e596-453e-9522-818d66b87411" providerId="AD" clId="Web-{843CE520-1CC7-1D62-6D3C-BAEF5708A866}" dt="2025-07-12T14:10:07.274"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843CE520-1CC7-1D62-6D3C-BAEF5708A866}" dt="2025-07-12T14:10:07.274"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843CE520-1CC7-1D62-6D3C-BAEF5708A866}" dt="2025-07-12T14:10:07.274"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843CE520-1CC7-1D62-6D3C-BAEF5708A866}" dt="2025-07-12T14:10:07.274"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843CE520-1CC7-1D62-6D3C-BAEF5708A866}" dt="2025-07-12T14:10:07.274"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843CE520-1CC7-1D62-6D3C-BAEF5708A866}" dt="2025-07-12T14:10:07.274"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843CE520-1CC7-1D62-6D3C-BAEF5708A866}" dt="2025-07-12T14:10:07.274"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843CE520-1CC7-1D62-6D3C-BAEF5708A866}" dt="2025-07-12T14:10:07.274"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843CE520-1CC7-1D62-6D3C-BAEF5708A866}" dt="2025-07-12T14:10:07.274"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843CE520-1CC7-1D62-6D3C-BAEF5708A866}" dt="2025-07-12T14:10:07.274"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843CE520-1CC7-1D62-6D3C-BAEF5708A866}" dt="2025-07-12T14:10:07.274"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843CE520-1CC7-1D62-6D3C-BAEF5708A866}" dt="2025-07-12T14:10:07.274"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843CE520-1CC7-1D62-6D3C-BAEF5708A866}" dt="2025-07-12T14:10:07.274"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843CE520-1CC7-1D62-6D3C-BAEF5708A866}" dt="2025-07-12T14:10:07.274"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843CE520-1CC7-1D62-6D3C-BAEF5708A866}" dt="2025-07-12T14:10:07.274"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843CE520-1CC7-1D62-6D3C-BAEF5708A866}" dt="2025-07-12T14:10:07.274"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843CE520-1CC7-1D62-6D3C-BAEF5708A866}" dt="2025-07-12T14:10:07.274"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843CE520-1CC7-1D62-6D3C-BAEF5708A866}" dt="2025-07-12T14:10:07.274"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843CE520-1CC7-1D62-6D3C-BAEF5708A866}" dt="2025-07-12T14:10:07.274"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843CE520-1CC7-1D62-6D3C-BAEF5708A866}" dt="2025-07-12T14:10:07.274"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843CE520-1CC7-1D62-6D3C-BAEF5708A866}" dt="2025-07-12T14:10:07.274"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843CE520-1CC7-1D62-6D3C-BAEF5708A866}" dt="2025-07-12T14:10:07.274"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843CE520-1CC7-1D62-6D3C-BAEF5708A866}" dt="2025-07-12T14:10:07.274"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843CE520-1CC7-1D62-6D3C-BAEF5708A866}" dt="2025-07-12T14:10:07.274"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843CE520-1CC7-1D62-6D3C-BAEF5708A866}" dt="2025-07-12T14:10:07.274"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843CE520-1CC7-1D62-6D3C-BAEF5708A866}" dt="2025-07-12T14:10:07.274"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843CE520-1CC7-1D62-6D3C-BAEF5708A866}" dt="2025-07-12T14:10:07.274"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843CE520-1CC7-1D62-6D3C-BAEF5708A866}" dt="2025-07-12T14:10:07.274"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843CE520-1CC7-1D62-6D3C-BAEF5708A866}" dt="2025-07-12T14:10:07.274"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843CE520-1CC7-1D62-6D3C-BAEF5708A866}" dt="2025-07-12T14:10:07.274"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843CE520-1CC7-1D62-6D3C-BAEF5708A866}" dt="2025-07-12T14:10:07.274" v="0"/>
            <ac:spMkLst>
              <pc:docMk/>
              <pc:sldMasterMk cId="3071127875" sldId="2147483648"/>
              <pc:sldLayoutMk cId="1902177510" sldId="2147483659"/>
              <ac:spMk id="3" creationId="{00000000-0000-0000-0000-000000000000}"/>
            </ac:spMkLst>
          </pc:spChg>
        </pc:sldLayoutChg>
      </pc:sldMasterChg>
    </pc:docChg>
  </pc:docChgLst>
  <pc:docChgLst>
    <pc:chgData name="saisonnier Tourisme Culture Patrimoine" userId="S::saisontcp@lesarcssurargens.fr::0ca65382-e596-453e-9522-818d66b87411" providerId="AD" clId="Web-{98B890D4-8552-AD87-CA22-A9140C568A0C}"/>
    <pc:docChg chg="modSld">
      <pc:chgData name="saisonnier Tourisme Culture Patrimoine" userId="S::saisontcp@lesarcssurargens.fr::0ca65382-e596-453e-9522-818d66b87411" providerId="AD" clId="Web-{98B890D4-8552-AD87-CA22-A9140C568A0C}" dt="2025-07-26T12:28:52.917" v="0" actId="1076"/>
      <pc:docMkLst>
        <pc:docMk/>
      </pc:docMkLst>
      <pc:sldChg chg="modSp">
        <pc:chgData name="saisonnier Tourisme Culture Patrimoine" userId="S::saisontcp@lesarcssurargens.fr::0ca65382-e596-453e-9522-818d66b87411" providerId="AD" clId="Web-{98B890D4-8552-AD87-CA22-A9140C568A0C}" dt="2025-07-26T12:28:52.917" v="0" actId="1076"/>
        <pc:sldMkLst>
          <pc:docMk/>
          <pc:sldMk cId="3784089036" sldId="256"/>
        </pc:sldMkLst>
        <pc:spChg chg="mod">
          <ac:chgData name="saisonnier Tourisme Culture Patrimoine" userId="S::saisontcp@lesarcssurargens.fr::0ca65382-e596-453e-9522-818d66b87411" providerId="AD" clId="Web-{98B890D4-8552-AD87-CA22-A9140C568A0C}" dt="2025-07-26T12:28:52.917" v="0" actId="1076"/>
          <ac:spMkLst>
            <pc:docMk/>
            <pc:sldMk cId="3784089036" sldId="256"/>
            <ac:spMk id="6" creationId="{D84F5E4B-1A2D-A0F8-2941-E6F19AB7771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22/09/2025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22/09/2025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22/09/2025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22/09/2025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22/09/2025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22/09/2025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22/09/2025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FEAE1B99-ABEA-BBA5-20E6-360EAC16F8D7}"/>
              </a:ext>
            </a:extLst>
          </p:cNvPr>
          <p:cNvPicPr>
            <a:picLocks noChangeAspect="1"/>
          </p:cNvPicPr>
          <p:nvPr/>
        </p:nvPicPr>
        <p:blipFill>
          <a:blip r:embed="rId2"/>
          <a:stretch>
            <a:fillRect/>
          </a:stretch>
        </p:blipFill>
        <p:spPr>
          <a:xfrm>
            <a:off x="-1587" y="134937"/>
            <a:ext cx="3000375" cy="847725"/>
          </a:xfrm>
          <a:prstGeom prst="rect">
            <a:avLst/>
          </a:prstGeom>
        </p:spPr>
      </p:pic>
      <p:sp>
        <p:nvSpPr>
          <p:cNvPr id="5" name="Titre 1">
            <a:extLst>
              <a:ext uri="{FF2B5EF4-FFF2-40B4-BE49-F238E27FC236}">
                <a16:creationId xmlns:a16="http://schemas.microsoft.com/office/drawing/2014/main" id="{02A9AA0A-6994-35E5-3303-99661079216E}"/>
              </a:ext>
            </a:extLst>
          </p:cNvPr>
          <p:cNvSpPr txBox="1">
            <a:spLocks/>
          </p:cNvSpPr>
          <p:nvPr/>
        </p:nvSpPr>
        <p:spPr>
          <a:xfrm>
            <a:off x="4825" y="982904"/>
            <a:ext cx="6848348" cy="1024378"/>
          </a:xfrm>
          <a:prstGeom prst="rect">
            <a:avLst/>
          </a:prstGeom>
          <a:solidFill>
            <a:srgbClr val="3366CC">
              <a:alpha val="50196"/>
            </a:srgbClr>
          </a:solidFill>
        </p:spPr>
        <p:txBody>
          <a:bodyPr vert="horz" lIns="91440" tIns="45720" rIns="91440" bIns="45720" rtlCol="0" anchor="ctr">
            <a:normAutofit/>
          </a:bodyPr>
          <a:lstStyle>
            <a:defPPr>
              <a:defRPr lang="en-US"/>
            </a:defPPr>
            <a:lvl1pPr marL="0" algn="l" defTabSz="755934" rtl="0" eaLnBrk="1" latinLnBrk="0" hangingPunct="1">
              <a:lnSpc>
                <a:spcPct val="90000"/>
              </a:lnSpc>
              <a:spcBef>
                <a:spcPct val="0"/>
              </a:spcBef>
              <a:buNone/>
              <a:defRPr sz="3637" kern="1200">
                <a:solidFill>
                  <a:schemeClr val="tx1"/>
                </a:solidFill>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5400" dirty="0"/>
              <a:t>La tour</a:t>
            </a:r>
            <a:endParaRPr lang="en-US" dirty="0"/>
          </a:p>
        </p:txBody>
      </p:sp>
      <p:sp>
        <p:nvSpPr>
          <p:cNvPr id="6" name="TextBox 5">
            <a:extLst>
              <a:ext uri="{FF2B5EF4-FFF2-40B4-BE49-F238E27FC236}">
                <a16:creationId xmlns:a16="http://schemas.microsoft.com/office/drawing/2014/main" id="{D84F5E4B-1A2D-A0F8-2941-E6F19AB77718}"/>
              </a:ext>
            </a:extLst>
          </p:cNvPr>
          <p:cNvSpPr txBox="1"/>
          <p:nvPr/>
        </p:nvSpPr>
        <p:spPr>
          <a:xfrm>
            <a:off x="2605" y="2503814"/>
            <a:ext cx="685930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Calibri"/>
                <a:cs typeface="Calibri"/>
              </a:rPr>
              <a:t>En résumé,</a:t>
            </a:r>
          </a:p>
          <a:p>
            <a:endParaRPr lang="en-US" sz="2400" dirty="0">
              <a:latin typeface="Calibri"/>
              <a:ea typeface="Calibri"/>
              <a:cs typeface="Calibri"/>
            </a:endParaRPr>
          </a:p>
          <a:p>
            <a:r>
              <a:rPr lang="fr-FR" sz="2400" dirty="0">
                <a:latin typeface="Calibri"/>
                <a:ea typeface="Calibri"/>
                <a:cs typeface="Calibri"/>
              </a:rPr>
              <a:t>En février 1863, un devis décrit et détaille les </a:t>
            </a:r>
            <a:r>
              <a:rPr lang="fr-FR" sz="2400" i="1" dirty="0">
                <a:latin typeface="Calibri"/>
                <a:ea typeface="Calibri"/>
                <a:cs typeface="Calibri"/>
              </a:rPr>
              <a:t>« ouvrages à exécuter pour la restauration de la tour du château ».</a:t>
            </a:r>
            <a:endParaRPr lang="en-US" sz="2400" dirty="0">
              <a:latin typeface="Calibri"/>
              <a:ea typeface="Calibri"/>
              <a:cs typeface="Calibri"/>
            </a:endParaRPr>
          </a:p>
        </p:txBody>
      </p:sp>
      <p:pic>
        <p:nvPicPr>
          <p:cNvPr id="8" name="Picture 7" descr="TOUR 2.jpg">
            <a:extLst>
              <a:ext uri="{FF2B5EF4-FFF2-40B4-BE49-F238E27FC236}">
                <a16:creationId xmlns:a16="http://schemas.microsoft.com/office/drawing/2014/main" id="{6D45A3D8-7297-3C79-15FD-7C772B656FEF}"/>
              </a:ext>
            </a:extLst>
          </p:cNvPr>
          <p:cNvPicPr>
            <a:picLocks noChangeAspect="1"/>
          </p:cNvPicPr>
          <p:nvPr/>
        </p:nvPicPr>
        <p:blipFill>
          <a:blip r:embed="rId3"/>
          <a:stretch>
            <a:fillRect/>
          </a:stretch>
        </p:blipFill>
        <p:spPr>
          <a:xfrm>
            <a:off x="10583" y="5584047"/>
            <a:ext cx="6870700" cy="5138705"/>
          </a:xfrm>
          <a:prstGeom prst="rect">
            <a:avLst/>
          </a:prstGeom>
        </p:spPr>
      </p:pic>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A2190C-4C2F-CFCE-1F0B-357DE51F8F54}"/>
              </a:ext>
            </a:extLst>
          </p:cNvPr>
          <p:cNvSpPr txBox="1"/>
          <p:nvPr/>
        </p:nvSpPr>
        <p:spPr>
          <a:xfrm>
            <a:off x="0" y="-1"/>
            <a:ext cx="6857999" cy="96949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Calibri"/>
                <a:cs typeface="Calibri"/>
              </a:rPr>
              <a:t>Pour </a:t>
            </a:r>
            <a:r>
              <a:rPr lang="en-US" sz="2400" b="1" dirty="0" err="1">
                <a:latin typeface="Calibri"/>
                <a:ea typeface="Calibri"/>
                <a:cs typeface="Calibri"/>
              </a:rPr>
              <a:t>en</a:t>
            </a:r>
            <a:r>
              <a:rPr lang="en-US" sz="2400" b="1" dirty="0">
                <a:latin typeface="Calibri"/>
                <a:ea typeface="Calibri"/>
                <a:cs typeface="Calibri"/>
              </a:rPr>
              <a:t> savoir plus,</a:t>
            </a:r>
          </a:p>
          <a:p>
            <a:endParaRPr lang="en-US" dirty="0"/>
          </a:p>
          <a:p>
            <a:pPr fontAlgn="base"/>
            <a:r>
              <a:rPr lang="fr-FR" dirty="0"/>
              <a:t>On peut y lire que </a:t>
            </a:r>
            <a:r>
              <a:rPr lang="fr-FR" i="1" dirty="0"/>
              <a:t>« le caractère monumental de la tour du château, sa situation pittoresque qui attire le regard à une grande distance expliquent suffisamment, indépendamment des souvenirs historiques, l’intérêt que l’administration attache à sa conservation. Presque intact d’ailleurs dans son ensemble sa surface extérieure seule présente quelques dégradations qui résultent surtout, à sa base où elles sont plus importantes, de ce que cette partie autrefois enveloppée de constructions ou chaussée par le terrain environnant, n’avait pas un parement aussi résistant que les portions apparentes à l’extérieur. Il suffira donc pour assurer sa durée pendant des siècles encore de restaurer son parement surtout au pied, en remplaçant la maçonnerie ordinaire ou les pierres qui ont le plus souffert par une maçonnerie en moellons équarris de fort calibre semblable à celle qui forme la plus grande partie de sa surface. On trouvera dans les ruines mêmes du château ces moellons dont quelques uns seulement auront besoin d’être ajustés pour la place qu’ils devront occuper mais on ne touchera pas à la face extérieure afin de leur conserver l’aspect fruste des parties intactes voisines. »</a:t>
            </a:r>
            <a:r>
              <a:rPr lang="fr-FR" dirty="0"/>
              <a:t> </a:t>
            </a:r>
          </a:p>
          <a:p>
            <a:pPr fontAlgn="base"/>
            <a:r>
              <a:rPr lang="fr-FR" dirty="0"/>
              <a:t>Cet intérêt pour le château n’a pas toujours été aussi partagé. </a:t>
            </a:r>
          </a:p>
          <a:p>
            <a:pPr fontAlgn="base"/>
            <a:r>
              <a:rPr lang="fr-FR" dirty="0"/>
              <a:t>Dans un courrier du 9 avril 1924 de Jules Roustan, alors architecte des Monuments Historiques du Var, on peut même lire que </a:t>
            </a:r>
            <a:r>
              <a:rPr lang="fr-FR" i="1" dirty="0"/>
              <a:t>« la tour de « Villeneuve » ne figure pas parmi les monuments historiques et que rien ne milite en faveur de son classement, que l’administration des Beaux Arts ne classe des monuments </a:t>
            </a:r>
            <a:r>
              <a:rPr lang="fr-FR" i="1" u="sng" dirty="0"/>
              <a:t>de tout premier ordre </a:t>
            </a:r>
            <a:r>
              <a:rPr lang="fr-FR" i="1" dirty="0"/>
              <a:t>(souligné deux fois dans le texte), ce qui n’est évidemment pas le cas pour l’édifice dont il s’agit ».</a:t>
            </a:r>
            <a:r>
              <a:rPr lang="fr-FR" dirty="0"/>
              <a:t> </a:t>
            </a:r>
          </a:p>
          <a:p>
            <a:pPr fontAlgn="base"/>
            <a:r>
              <a:rPr lang="fr-FR" dirty="0"/>
              <a:t>Très prochainement un </a:t>
            </a:r>
            <a:r>
              <a:rPr lang="fr-FR" dirty="0" err="1"/>
              <a:t>rejointement</a:t>
            </a:r>
            <a:r>
              <a:rPr lang="fr-FR" dirty="0"/>
              <a:t> des façades extérieures sera réalisé. </a:t>
            </a:r>
          </a:p>
          <a:p>
            <a:pPr fontAlgn="base"/>
            <a:r>
              <a:rPr lang="fr-FR" dirty="0"/>
              <a:t>*Les documents proviennent des archives départementales du Var ~&gt; Château : E dépôt 88 / 1 M 10  </a:t>
            </a:r>
          </a:p>
          <a:p>
            <a:endParaRPr lang="en-US" sz="2400" dirty="0">
              <a:latin typeface="Calibri"/>
              <a:ea typeface="Calibri"/>
              <a:cs typeface="Calibri"/>
            </a:endParaRPr>
          </a:p>
        </p:txBody>
      </p:sp>
    </p:spTree>
    <p:extLst>
      <p:ext uri="{BB962C8B-B14F-4D97-AF65-F5344CB8AC3E}">
        <p14:creationId xmlns:p14="http://schemas.microsoft.com/office/powerpoint/2010/main" val="89109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6F0349-FA72-DAEF-1331-09DBC07FBC7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45F772C-7928-6CDA-2D57-33406BB664F0}"/>
              </a:ext>
            </a:extLst>
          </p:cNvPr>
          <p:cNvSpPr>
            <a:spLocks noGrp="1"/>
          </p:cNvSpPr>
          <p:nvPr>
            <p:ph idx="1"/>
          </p:nvPr>
        </p:nvSpPr>
        <p:spPr/>
        <p:txBody>
          <a:bodyPr/>
          <a:lstStyle/>
          <a:p>
            <a:endParaRPr lang="fr-FR"/>
          </a:p>
        </p:txBody>
      </p:sp>
      <p:pic>
        <p:nvPicPr>
          <p:cNvPr id="5" name="Picture 4" descr="TOUR 1.jpg">
            <a:extLst>
              <a:ext uri="{FF2B5EF4-FFF2-40B4-BE49-F238E27FC236}">
                <a16:creationId xmlns:a16="http://schemas.microsoft.com/office/drawing/2014/main" id="{185AA817-8C19-5517-CC56-A275E99A763B}"/>
              </a:ext>
            </a:extLst>
          </p:cNvPr>
          <p:cNvPicPr>
            <a:picLocks noChangeAspect="1"/>
          </p:cNvPicPr>
          <p:nvPr/>
        </p:nvPicPr>
        <p:blipFill>
          <a:blip r:embed="rId2"/>
          <a:stretch>
            <a:fillRect/>
          </a:stretch>
        </p:blipFill>
        <p:spPr>
          <a:xfrm>
            <a:off x="-3175" y="1083462"/>
            <a:ext cx="6861175" cy="10459426"/>
          </a:xfrm>
          <a:prstGeom prst="rect">
            <a:avLst/>
          </a:prstGeom>
        </p:spPr>
      </p:pic>
    </p:spTree>
    <p:extLst>
      <p:ext uri="{BB962C8B-B14F-4D97-AF65-F5344CB8AC3E}">
        <p14:creationId xmlns:p14="http://schemas.microsoft.com/office/powerpoint/2010/main" val="332449592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Props1.xml><?xml version="1.0" encoding="utf-8"?>
<ds:datastoreItem xmlns:ds="http://schemas.openxmlformats.org/officeDocument/2006/customXml" ds:itemID="{24B01BFD-DA38-493D-B347-E2964B6DB258}">
  <ds:schemaRefs>
    <ds:schemaRef ds:uri="http://schemas.microsoft.com/sharepoint/v3/contenttype/forms"/>
  </ds:schemaRefs>
</ds:datastoreItem>
</file>

<file path=customXml/itemProps2.xml><?xml version="1.0" encoding="utf-8"?>
<ds:datastoreItem xmlns:ds="http://schemas.openxmlformats.org/officeDocument/2006/customXml" ds:itemID="{7C808DD2-6536-414D-A5DE-66AA8D6322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7469f-ea08-4a28-abbd-883824f19f6c"/>
    <ds:schemaRef ds:uri="43590ac0-9243-467b-ab7d-a880e2fba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99F871-B3BD-4D45-92EE-CD37CD4C915B}">
  <ds:schemaRefs>
    <ds:schemaRef ds:uri="http://purl.org/dc/elements/1.1/"/>
    <ds:schemaRef ds:uri="http://purl.org/dc/term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43590ac0-9243-467b-ab7d-a880e2fba6e9"/>
    <ds:schemaRef ds:uri="f4c7469f-ea08-4a28-abbd-883824f19f6c"/>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TotalTime>
  <Words>352</Words>
  <Application>Microsoft Office PowerPoint</Application>
  <PresentationFormat>Grand écran</PresentationFormat>
  <Paragraphs>11</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Aptos</vt:lpstr>
      <vt:lpstr>Aptos Display</vt:lpstr>
      <vt:lpstr>Arial</vt:lpstr>
      <vt:lpstr>Calibri</vt:lpstr>
      <vt:lpstr>Thème Office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COLLET Laurene</cp:lastModifiedBy>
  <cp:revision>34</cp:revision>
  <dcterms:created xsi:type="dcterms:W3CDTF">2025-07-12T14:09:52Z</dcterms:created>
  <dcterms:modified xsi:type="dcterms:W3CDTF">2025-09-22T08:01:40Z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0x010100FDCF7233F6F4F749B98EBCA55174F2BE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