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BC67F-B225-24F8-6424-37D35F45218B}" v="98" dt="2025-07-26T07:16:55.251"/>
    <p1510:client id="{A7FB0D6C-8332-6047-0840-31E16D906183}" v="15" dt="2025-07-26T12:27:16.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55CBC67F-B225-24F8-6424-37D35F45218B}"/>
    <pc:docChg chg="mod addSld modSld modMainMaster setSldSz">
      <pc:chgData name="saisonnier Tourisme Culture Patrimoine" userId="S::saisontcp@lesarcssurargens.fr::0ca65382-e596-453e-9522-818d66b87411" providerId="AD" clId="Web-{55CBC67F-B225-24F8-6424-37D35F45218B}" dt="2025-07-26T07:16:55.251" v="81" actId="20577"/>
      <pc:docMkLst>
        <pc:docMk/>
      </pc:docMkLst>
      <pc:sldChg chg="addSp delSp modSp">
        <pc:chgData name="saisonnier Tourisme Culture Patrimoine" userId="S::saisontcp@lesarcssurargens.fr::0ca65382-e596-453e-9522-818d66b87411" providerId="AD" clId="Web-{55CBC67F-B225-24F8-6424-37D35F45218B}" dt="2025-07-26T07:15:11.499" v="56" actId="14100"/>
        <pc:sldMkLst>
          <pc:docMk/>
          <pc:sldMk cId="3784089036" sldId="256"/>
        </pc:sldMkLst>
        <pc:spChg chg="del">
          <ac:chgData name="saisonnier Tourisme Culture Patrimoine" userId="S::saisontcp@lesarcssurargens.fr::0ca65382-e596-453e-9522-818d66b87411" providerId="AD" clId="Web-{55CBC67F-B225-24F8-6424-37D35F45218B}" dt="2025-07-26T07:12:02.075" v="1"/>
          <ac:spMkLst>
            <pc:docMk/>
            <pc:sldMk cId="3784089036" sldId="256"/>
            <ac:spMk id="2" creationId="{00000000-0000-0000-0000-000000000000}"/>
          </ac:spMkLst>
        </pc:spChg>
        <pc:spChg chg="del">
          <ac:chgData name="saisonnier Tourisme Culture Patrimoine" userId="S::saisontcp@lesarcssurargens.fr::0ca65382-e596-453e-9522-818d66b87411" providerId="AD" clId="Web-{55CBC67F-B225-24F8-6424-37D35F45218B}" dt="2025-07-26T07:12:03.700" v="2"/>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55CBC67F-B225-24F8-6424-37D35F45218B}" dt="2025-07-26T07:13:33.873" v="21"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55CBC67F-B225-24F8-6424-37D35F45218B}" dt="2025-07-26T07:14:28.655" v="35" actId="14100"/>
          <ac:spMkLst>
            <pc:docMk/>
            <pc:sldMk cId="3784089036" sldId="256"/>
            <ac:spMk id="8" creationId="{25DE4471-7C3C-2A28-F339-A9A1F3234D79}"/>
          </ac:spMkLst>
        </pc:spChg>
        <pc:spChg chg="add mod">
          <ac:chgData name="saisonnier Tourisme Culture Patrimoine" userId="S::saisontcp@lesarcssurargens.fr::0ca65382-e596-453e-9522-818d66b87411" providerId="AD" clId="Web-{55CBC67F-B225-24F8-6424-37D35F45218B}" dt="2025-07-26T07:15:11.499" v="56" actId="14100"/>
          <ac:spMkLst>
            <pc:docMk/>
            <pc:sldMk cId="3784089036" sldId="256"/>
            <ac:spMk id="9" creationId="{AFD74A0D-4638-7B99-31DD-D2BBF767BE65}"/>
          </ac:spMkLst>
        </pc:spChg>
        <pc:picChg chg="add mod">
          <ac:chgData name="saisonnier Tourisme Culture Patrimoine" userId="S::saisontcp@lesarcssurargens.fr::0ca65382-e596-453e-9522-818d66b87411" providerId="AD" clId="Web-{55CBC67F-B225-24F8-6424-37D35F45218B}" dt="2025-07-26T07:12:13.137" v="4" actId="1076"/>
          <ac:picMkLst>
            <pc:docMk/>
            <pc:sldMk cId="3784089036" sldId="256"/>
            <ac:picMk id="4" creationId="{931F2EF9-567B-1353-1811-472194271A28}"/>
          </ac:picMkLst>
        </pc:picChg>
        <pc:picChg chg="add mod">
          <ac:chgData name="saisonnier Tourisme Culture Patrimoine" userId="S::saisontcp@lesarcssurargens.fr::0ca65382-e596-453e-9522-818d66b87411" providerId="AD" clId="Web-{55CBC67F-B225-24F8-6424-37D35F45218B}" dt="2025-07-26T07:13:38.357" v="22" actId="1076"/>
          <ac:picMkLst>
            <pc:docMk/>
            <pc:sldMk cId="3784089036" sldId="256"/>
            <ac:picMk id="6" creationId="{4FE9BE90-956E-EEE7-F4DA-D17B4A8398BF}"/>
          </ac:picMkLst>
        </pc:picChg>
        <pc:picChg chg="add del mod">
          <ac:chgData name="saisonnier Tourisme Culture Patrimoine" userId="S::saisontcp@lesarcssurargens.fr::0ca65382-e596-453e-9522-818d66b87411" providerId="AD" clId="Web-{55CBC67F-B225-24F8-6424-37D35F45218B}" dt="2025-07-26T07:13:10.248" v="9"/>
          <ac:picMkLst>
            <pc:docMk/>
            <pc:sldMk cId="3784089036" sldId="256"/>
            <ac:picMk id="7" creationId="{9D5D1810-4D18-2C91-0909-81B918CFB80B}"/>
          </ac:picMkLst>
        </pc:picChg>
      </pc:sldChg>
      <pc:sldChg chg="addSp delSp modSp new">
        <pc:chgData name="saisonnier Tourisme Culture Patrimoine" userId="S::saisontcp@lesarcssurargens.fr::0ca65382-e596-453e-9522-818d66b87411" providerId="AD" clId="Web-{55CBC67F-B225-24F8-6424-37D35F45218B}" dt="2025-07-26T07:16:05.797" v="68" actId="20577"/>
        <pc:sldMkLst>
          <pc:docMk/>
          <pc:sldMk cId="1205699039" sldId="257"/>
        </pc:sldMkLst>
        <pc:spChg chg="del">
          <ac:chgData name="saisonnier Tourisme Culture Patrimoine" userId="S::saisontcp@lesarcssurargens.fr::0ca65382-e596-453e-9522-818d66b87411" providerId="AD" clId="Web-{55CBC67F-B225-24F8-6424-37D35F45218B}" dt="2025-07-26T07:13:15.170" v="13"/>
          <ac:spMkLst>
            <pc:docMk/>
            <pc:sldMk cId="1205699039" sldId="257"/>
            <ac:spMk id="2" creationId="{B587FEA7-2EAF-FD7E-6627-3FD7C497090A}"/>
          </ac:spMkLst>
        </pc:spChg>
        <pc:spChg chg="del mod">
          <ac:chgData name="saisonnier Tourisme Culture Patrimoine" userId="S::saisontcp@lesarcssurargens.fr::0ca65382-e596-453e-9522-818d66b87411" providerId="AD" clId="Web-{55CBC67F-B225-24F8-6424-37D35F45218B}" dt="2025-07-26T07:13:16.920" v="14"/>
          <ac:spMkLst>
            <pc:docMk/>
            <pc:sldMk cId="1205699039" sldId="257"/>
            <ac:spMk id="3" creationId="{07911830-64CB-7737-E942-FA2BCC474A09}"/>
          </ac:spMkLst>
        </pc:spChg>
        <pc:spChg chg="add mod">
          <ac:chgData name="saisonnier Tourisme Culture Patrimoine" userId="S::saisontcp@lesarcssurargens.fr::0ca65382-e596-453e-9522-818d66b87411" providerId="AD" clId="Web-{55CBC67F-B225-24F8-6424-37D35F45218B}" dt="2025-07-26T07:16:05.797" v="68" actId="20577"/>
          <ac:spMkLst>
            <pc:docMk/>
            <pc:sldMk cId="1205699039" sldId="257"/>
            <ac:spMk id="5" creationId="{FB6AE9C1-BDF5-C7ED-A660-6831A878409A}"/>
          </ac:spMkLst>
        </pc:spChg>
        <pc:picChg chg="add mod">
          <ac:chgData name="saisonnier Tourisme Culture Patrimoine" userId="S::saisontcp@lesarcssurargens.fr::0ca65382-e596-453e-9522-818d66b87411" providerId="AD" clId="Web-{55CBC67F-B225-24F8-6424-37D35F45218B}" dt="2025-07-26T07:13:23.076" v="17" actId="14100"/>
          <ac:picMkLst>
            <pc:docMk/>
            <pc:sldMk cId="1205699039" sldId="257"/>
            <ac:picMk id="4" creationId="{7A0435BF-255F-516F-0C51-9A8509A36A55}"/>
          </ac:picMkLst>
        </pc:picChg>
      </pc:sldChg>
      <pc:sldChg chg="addSp delSp modSp new">
        <pc:chgData name="saisonnier Tourisme Culture Patrimoine" userId="S::saisontcp@lesarcssurargens.fr::0ca65382-e596-453e-9522-818d66b87411" providerId="AD" clId="Web-{55CBC67F-B225-24F8-6424-37D35F45218B}" dt="2025-07-26T07:16:55.251" v="81" actId="20577"/>
        <pc:sldMkLst>
          <pc:docMk/>
          <pc:sldMk cId="2393055221" sldId="258"/>
        </pc:sldMkLst>
        <pc:spChg chg="del">
          <ac:chgData name="saisonnier Tourisme Culture Patrimoine" userId="S::saisontcp@lesarcssurargens.fr::0ca65382-e596-453e-9522-818d66b87411" providerId="AD" clId="Web-{55CBC67F-B225-24F8-6424-37D35F45218B}" dt="2025-07-26T07:16:10.969" v="71"/>
          <ac:spMkLst>
            <pc:docMk/>
            <pc:sldMk cId="2393055221" sldId="258"/>
            <ac:spMk id="2" creationId="{1FD599FB-2C19-5BA4-7AEA-E9A748475CE3}"/>
          </ac:spMkLst>
        </pc:spChg>
        <pc:spChg chg="del">
          <ac:chgData name="saisonnier Tourisme Culture Patrimoine" userId="S::saisontcp@lesarcssurargens.fr::0ca65382-e596-453e-9522-818d66b87411" providerId="AD" clId="Web-{55CBC67F-B225-24F8-6424-37D35F45218B}" dt="2025-07-26T07:16:09.797" v="70"/>
          <ac:spMkLst>
            <pc:docMk/>
            <pc:sldMk cId="2393055221" sldId="258"/>
            <ac:spMk id="3" creationId="{090D249C-CC6D-423D-90E1-19F1916DA746}"/>
          </ac:spMkLst>
        </pc:spChg>
        <pc:spChg chg="add mod">
          <ac:chgData name="saisonnier Tourisme Culture Patrimoine" userId="S::saisontcp@lesarcssurargens.fr::0ca65382-e596-453e-9522-818d66b87411" providerId="AD" clId="Web-{55CBC67F-B225-24F8-6424-37D35F45218B}" dt="2025-07-26T07:16:55.251" v="81" actId="20577"/>
          <ac:spMkLst>
            <pc:docMk/>
            <pc:sldMk cId="2393055221" sldId="258"/>
            <ac:spMk id="4" creationId="{F76A85F7-6A7D-8A68-B79C-4E0E6BE70C74}"/>
          </ac:spMkLst>
        </pc:spChg>
      </pc:sldChg>
      <pc:sldMasterChg chg="modSp modSldLayout">
        <pc:chgData name="saisonnier Tourisme Culture Patrimoine" userId="S::saisontcp@lesarcssurargens.fr::0ca65382-e596-453e-9522-818d66b87411" providerId="AD" clId="Web-{55CBC67F-B225-24F8-6424-37D35F45218B}" dt="2025-07-26T07:11:56.606" v="0"/>
        <pc:sldMasterMkLst>
          <pc:docMk/>
          <pc:sldMasterMk cId="3071127875" sldId="2147483648"/>
        </pc:sldMasterMkLst>
        <pc:spChg chg="mod">
          <ac:chgData name="saisonnier Tourisme Culture Patrimoine" userId="S::saisontcp@lesarcssurargens.fr::0ca65382-e596-453e-9522-818d66b87411" providerId="AD" clId="Web-{55CBC67F-B225-24F8-6424-37D35F45218B}" dt="2025-07-26T07:11:56.606"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55CBC67F-B225-24F8-6424-37D35F45218B}" dt="2025-07-26T07:11:56.606"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55CBC67F-B225-24F8-6424-37D35F45218B}" dt="2025-07-26T07:11:56.606"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55CBC67F-B225-24F8-6424-37D35F45218B}" dt="2025-07-26T07:11:56.606"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55CBC67F-B225-24F8-6424-37D35F45218B}" dt="2025-07-26T07:11:56.606"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55CBC67F-B225-24F8-6424-37D35F45218B}" dt="2025-07-26T07:11:56.606"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55CBC67F-B225-24F8-6424-37D35F45218B}" dt="2025-07-26T07:11:56.606"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55CBC67F-B225-24F8-6424-37D35F45218B}" dt="2025-07-26T07:11:56.606"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55CBC67F-B225-24F8-6424-37D35F45218B}" dt="2025-07-26T07:11:56.606"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A7FB0D6C-8332-6047-0840-31E16D906183}"/>
    <pc:docChg chg="modSld">
      <pc:chgData name="saisonnier Tourisme Culture Patrimoine" userId="S::saisontcp@lesarcssurargens.fr::0ca65382-e596-453e-9522-818d66b87411" providerId="AD" clId="Web-{A7FB0D6C-8332-6047-0840-31E16D906183}" dt="2025-07-26T12:27:07.688" v="9" actId="20577"/>
      <pc:docMkLst>
        <pc:docMk/>
      </pc:docMkLst>
      <pc:sldChg chg="modSp">
        <pc:chgData name="saisonnier Tourisme Culture Patrimoine" userId="S::saisontcp@lesarcssurargens.fr::0ca65382-e596-453e-9522-818d66b87411" providerId="AD" clId="Web-{A7FB0D6C-8332-6047-0840-31E16D906183}" dt="2025-07-26T12:26:57.016" v="7" actId="20577"/>
        <pc:sldMkLst>
          <pc:docMk/>
          <pc:sldMk cId="3784089036" sldId="256"/>
        </pc:sldMkLst>
        <pc:spChg chg="mod">
          <ac:chgData name="saisonnier Tourisme Culture Patrimoine" userId="S::saisontcp@lesarcssurargens.fr::0ca65382-e596-453e-9522-818d66b87411" providerId="AD" clId="Web-{A7FB0D6C-8332-6047-0840-31E16D906183}" dt="2025-07-26T12:26:51.313" v="5" actId="1076"/>
          <ac:spMkLst>
            <pc:docMk/>
            <pc:sldMk cId="3784089036" sldId="256"/>
            <ac:spMk id="5" creationId="{9C9CF4B5-667E-5FAE-0A88-30F87F117825}"/>
          </ac:spMkLst>
        </pc:spChg>
        <pc:spChg chg="mod">
          <ac:chgData name="saisonnier Tourisme Culture Patrimoine" userId="S::saisontcp@lesarcssurargens.fr::0ca65382-e596-453e-9522-818d66b87411" providerId="AD" clId="Web-{A7FB0D6C-8332-6047-0840-31E16D906183}" dt="2025-07-26T12:26:54.907" v="6" actId="20577"/>
          <ac:spMkLst>
            <pc:docMk/>
            <pc:sldMk cId="3784089036" sldId="256"/>
            <ac:spMk id="8" creationId="{25DE4471-7C3C-2A28-F339-A9A1F3234D79}"/>
          </ac:spMkLst>
        </pc:spChg>
        <pc:spChg chg="mod">
          <ac:chgData name="saisonnier Tourisme Culture Patrimoine" userId="S::saisontcp@lesarcssurargens.fr::0ca65382-e596-453e-9522-818d66b87411" providerId="AD" clId="Web-{A7FB0D6C-8332-6047-0840-31E16D906183}" dt="2025-07-26T12:26:57.016" v="7" actId="20577"/>
          <ac:spMkLst>
            <pc:docMk/>
            <pc:sldMk cId="3784089036" sldId="256"/>
            <ac:spMk id="9" creationId="{AFD74A0D-4638-7B99-31DD-D2BBF767BE65}"/>
          </ac:spMkLst>
        </pc:spChg>
        <pc:picChg chg="mod">
          <ac:chgData name="saisonnier Tourisme Culture Patrimoine" userId="S::saisontcp@lesarcssurargens.fr::0ca65382-e596-453e-9522-818d66b87411" providerId="AD" clId="Web-{A7FB0D6C-8332-6047-0840-31E16D906183}" dt="2025-07-26T12:26:49.094" v="4" actId="1076"/>
          <ac:picMkLst>
            <pc:docMk/>
            <pc:sldMk cId="3784089036" sldId="256"/>
            <ac:picMk id="6" creationId="{4FE9BE90-956E-EEE7-F4DA-D17B4A8398BF}"/>
          </ac:picMkLst>
        </pc:picChg>
      </pc:sldChg>
      <pc:sldChg chg="modSp">
        <pc:chgData name="saisonnier Tourisme Culture Patrimoine" userId="S::saisontcp@lesarcssurargens.fr::0ca65382-e596-453e-9522-818d66b87411" providerId="AD" clId="Web-{A7FB0D6C-8332-6047-0840-31E16D906183}" dt="2025-07-26T12:27:07.688" v="9" actId="20577"/>
        <pc:sldMkLst>
          <pc:docMk/>
          <pc:sldMk cId="2393055221" sldId="258"/>
        </pc:sldMkLst>
        <pc:spChg chg="mod">
          <ac:chgData name="saisonnier Tourisme Culture Patrimoine" userId="S::saisontcp@lesarcssurargens.fr::0ca65382-e596-453e-9522-818d66b87411" providerId="AD" clId="Web-{A7FB0D6C-8332-6047-0840-31E16D906183}" dt="2025-07-26T12:27:07.688" v="9" actId="20577"/>
          <ac:spMkLst>
            <pc:docMk/>
            <pc:sldMk cId="2393055221" sldId="258"/>
            <ac:spMk id="4" creationId="{F76A85F7-6A7D-8A68-B79C-4E0E6BE70C7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931F2EF9-567B-1353-1811-472194271A28}"/>
              </a:ext>
            </a:extLst>
          </p:cNvPr>
          <p:cNvPicPr>
            <a:picLocks noChangeAspect="1"/>
          </p:cNvPicPr>
          <p:nvPr/>
        </p:nvPicPr>
        <p:blipFill>
          <a:blip r:embed="rId2"/>
          <a:stretch>
            <a:fillRect/>
          </a:stretch>
        </p:blipFill>
        <p:spPr>
          <a:xfrm>
            <a:off x="-1058" y="-1588"/>
            <a:ext cx="245745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26680" y="70593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Robinier</a:t>
            </a:r>
          </a:p>
        </p:txBody>
      </p:sp>
      <p:pic>
        <p:nvPicPr>
          <p:cNvPr id="6" name="Picture 5" descr="ROBINIER 1.jpg">
            <a:extLst>
              <a:ext uri="{FF2B5EF4-FFF2-40B4-BE49-F238E27FC236}">
                <a16:creationId xmlns:a16="http://schemas.microsoft.com/office/drawing/2014/main" id="{4FE9BE90-956E-EEE7-F4DA-D17B4A8398BF}"/>
              </a:ext>
            </a:extLst>
          </p:cNvPr>
          <p:cNvPicPr>
            <a:picLocks noChangeAspect="1"/>
          </p:cNvPicPr>
          <p:nvPr/>
        </p:nvPicPr>
        <p:blipFill>
          <a:blip r:embed="rId3"/>
          <a:stretch>
            <a:fillRect/>
          </a:stretch>
        </p:blipFill>
        <p:spPr>
          <a:xfrm>
            <a:off x="-24935" y="1849982"/>
            <a:ext cx="6887633" cy="5097409"/>
          </a:xfrm>
          <a:prstGeom prst="rect">
            <a:avLst/>
          </a:prstGeom>
        </p:spPr>
      </p:pic>
      <p:sp>
        <p:nvSpPr>
          <p:cNvPr id="8" name="TextBox 7">
            <a:extLst>
              <a:ext uri="{FF2B5EF4-FFF2-40B4-BE49-F238E27FC236}">
                <a16:creationId xmlns:a16="http://schemas.microsoft.com/office/drawing/2014/main" id="{25DE4471-7C3C-2A28-F339-A9A1F3234D79}"/>
              </a:ext>
            </a:extLst>
          </p:cNvPr>
          <p:cNvSpPr txBox="1"/>
          <p:nvPr/>
        </p:nvSpPr>
        <p:spPr>
          <a:xfrm>
            <a:off x="26169" y="7095837"/>
            <a:ext cx="687493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endParaRPr lang="fr-FR" sz="2400" dirty="0">
              <a:latin typeface="Calibri"/>
              <a:ea typeface="Calibri"/>
              <a:cs typeface="Calibri"/>
            </a:endParaRPr>
          </a:p>
          <a:p>
            <a:r>
              <a:rPr lang="fr-FR" sz="2400" dirty="0">
                <a:latin typeface="Calibri"/>
              </a:rPr>
              <a:t>Arbre de la famille des fabacées (légumineuses), originaires des Appalaches, en Amérique du Nord. Le nom a été donné par le naturaliste Carl Von Linné en l’honneur de la famille de botanistes au service du roi Henri IV, les Robin, qui avait introduit cet arbre en France en 1601. </a:t>
            </a:r>
            <a:r>
              <a:rPr lang="en-US" sz="2400" dirty="0">
                <a:latin typeface="Calibri"/>
                <a:ea typeface="Calibri"/>
                <a:cs typeface="Calibri"/>
              </a:rPr>
              <a:t> </a:t>
            </a:r>
            <a:endParaRPr lang="en-US" sz="2400" dirty="0"/>
          </a:p>
        </p:txBody>
      </p:sp>
      <p:sp>
        <p:nvSpPr>
          <p:cNvPr id="9" name="TextBox 8">
            <a:extLst>
              <a:ext uri="{FF2B5EF4-FFF2-40B4-BE49-F238E27FC236}">
                <a16:creationId xmlns:a16="http://schemas.microsoft.com/office/drawing/2014/main" id="{AFD74A0D-4638-7B99-31DD-D2BBF767BE65}"/>
              </a:ext>
            </a:extLst>
          </p:cNvPr>
          <p:cNvSpPr txBox="1"/>
          <p:nvPr/>
        </p:nvSpPr>
        <p:spPr>
          <a:xfrm>
            <a:off x="8467" y="10323345"/>
            <a:ext cx="6874933"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Pour en savoir plus,</a:t>
            </a:r>
            <a:endParaRPr lang="fr-FR" sz="2400" b="1" dirty="0">
              <a:latin typeface="Calibri"/>
            </a:endParaRPr>
          </a:p>
          <a:p>
            <a:endParaRPr lang="fr-FR" sz="1200" dirty="0">
              <a:latin typeface="Calibri"/>
            </a:endParaRPr>
          </a:p>
          <a:p>
            <a:r>
              <a:rPr lang="fr-FR" sz="2000" dirty="0">
                <a:latin typeface="Calibri"/>
              </a:rPr>
              <a:t>L’appellation « pseudo acacia » est due à sa ressemblance avec les espèces du genre Acacia, faisant également partie de la famille des fabacées, à laquelle appartient notamment le « mimosa des fleuristes ». </a:t>
            </a:r>
            <a:r>
              <a:rPr lang="en-US" sz="2000" dirty="0">
                <a:latin typeface="Calibri"/>
                <a:ea typeface="Calibri"/>
                <a:cs typeface="Calibri"/>
              </a:rPr>
              <a:t> </a:t>
            </a:r>
            <a:endParaRPr lang="en-US" sz="2000" dirty="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BINIER.JPG">
            <a:extLst>
              <a:ext uri="{FF2B5EF4-FFF2-40B4-BE49-F238E27FC236}">
                <a16:creationId xmlns:a16="http://schemas.microsoft.com/office/drawing/2014/main" id="{7A0435BF-255F-516F-0C51-9A8509A36A55}"/>
              </a:ext>
            </a:extLst>
          </p:cNvPr>
          <p:cNvPicPr>
            <a:picLocks noChangeAspect="1"/>
          </p:cNvPicPr>
          <p:nvPr/>
        </p:nvPicPr>
        <p:blipFill>
          <a:blip r:embed="rId2"/>
          <a:stretch>
            <a:fillRect/>
          </a:stretch>
        </p:blipFill>
        <p:spPr>
          <a:xfrm>
            <a:off x="9769" y="3048000"/>
            <a:ext cx="6858000" cy="9144000"/>
          </a:xfrm>
          <a:prstGeom prst="rect">
            <a:avLst/>
          </a:prstGeom>
        </p:spPr>
      </p:pic>
      <p:sp>
        <p:nvSpPr>
          <p:cNvPr id="5" name="TextBox 4">
            <a:extLst>
              <a:ext uri="{FF2B5EF4-FFF2-40B4-BE49-F238E27FC236}">
                <a16:creationId xmlns:a16="http://schemas.microsoft.com/office/drawing/2014/main" id="{FB6AE9C1-BDF5-C7ED-A660-6831A878409A}"/>
              </a:ext>
            </a:extLst>
          </p:cNvPr>
          <p:cNvSpPr txBox="1"/>
          <p:nvPr/>
        </p:nvSpPr>
        <p:spPr>
          <a:xfrm>
            <a:off x="5862" y="5862"/>
            <a:ext cx="684627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ea typeface="Calibri"/>
                <a:cs typeface="Calibri"/>
              </a:rPr>
              <a:t>En </a:t>
            </a:r>
            <a:r>
              <a:rPr lang="en-US" sz="2000" err="1">
                <a:latin typeface="Calibri"/>
                <a:ea typeface="Calibri"/>
                <a:cs typeface="Calibri"/>
              </a:rPr>
              <a:t>réalité</a:t>
            </a:r>
            <a:r>
              <a:rPr lang="en-US" sz="2000" dirty="0">
                <a:latin typeface="Calibri"/>
                <a:ea typeface="Calibri"/>
                <a:cs typeface="Calibri"/>
              </a:rPr>
              <a:t> il ne faut pas </a:t>
            </a:r>
            <a:r>
              <a:rPr lang="en-US" sz="2000" err="1">
                <a:latin typeface="Calibri"/>
                <a:ea typeface="Calibri"/>
                <a:cs typeface="Calibri"/>
              </a:rPr>
              <a:t>confondre</a:t>
            </a:r>
            <a:r>
              <a:rPr lang="en-US" sz="2000" dirty="0">
                <a:latin typeface="Calibri"/>
                <a:ea typeface="Calibri"/>
                <a:cs typeface="Calibri"/>
              </a:rPr>
              <a:t> les </a:t>
            </a:r>
            <a:r>
              <a:rPr lang="en-US" sz="2000" err="1">
                <a:latin typeface="Calibri"/>
                <a:ea typeface="Calibri"/>
                <a:cs typeface="Calibri"/>
              </a:rPr>
              <a:t>noms</a:t>
            </a:r>
            <a:r>
              <a:rPr lang="en-US" sz="2000" dirty="0">
                <a:latin typeface="Calibri"/>
                <a:ea typeface="Calibri"/>
                <a:cs typeface="Calibri"/>
              </a:rPr>
              <a:t> </a:t>
            </a:r>
            <a:r>
              <a:rPr lang="en-US" sz="2000" err="1">
                <a:latin typeface="Calibri"/>
                <a:ea typeface="Calibri"/>
                <a:cs typeface="Calibri"/>
              </a:rPr>
              <a:t>scientifiques</a:t>
            </a:r>
            <a:r>
              <a:rPr lang="en-US" sz="2000" dirty="0">
                <a:latin typeface="Calibri"/>
                <a:ea typeface="Calibri"/>
                <a:cs typeface="Calibri"/>
              </a:rPr>
              <a:t> avec les </a:t>
            </a:r>
            <a:r>
              <a:rPr lang="en-US" sz="2000" err="1">
                <a:latin typeface="Calibri"/>
                <a:ea typeface="Calibri"/>
                <a:cs typeface="Calibri"/>
              </a:rPr>
              <a:t>noms</a:t>
            </a:r>
            <a:r>
              <a:rPr lang="en-US" sz="2000" dirty="0">
                <a:latin typeface="Calibri"/>
                <a:ea typeface="Calibri"/>
                <a:cs typeface="Calibri"/>
              </a:rPr>
              <a:t> </a:t>
            </a:r>
            <a:r>
              <a:rPr lang="en-US" sz="2000" err="1">
                <a:latin typeface="Calibri"/>
                <a:ea typeface="Calibri"/>
                <a:cs typeface="Calibri"/>
              </a:rPr>
              <a:t>vernaculaires</a:t>
            </a:r>
            <a:r>
              <a:rPr lang="en-US" sz="2000" dirty="0">
                <a:latin typeface="Calibri"/>
                <a:ea typeface="Calibri"/>
                <a:cs typeface="Calibri"/>
              </a:rPr>
              <a:t>. </a:t>
            </a:r>
            <a:r>
              <a:rPr lang="en-US" sz="2000" err="1">
                <a:latin typeface="Calibri"/>
                <a:ea typeface="Calibri"/>
                <a:cs typeface="Calibri"/>
              </a:rPr>
              <a:t>Ainsi</a:t>
            </a:r>
            <a:r>
              <a:rPr lang="en-US" sz="2000" dirty="0">
                <a:latin typeface="Calibri"/>
                <a:ea typeface="Calibri"/>
                <a:cs typeface="Calibri"/>
              </a:rPr>
              <a:t> le « mimosa des </a:t>
            </a:r>
            <a:r>
              <a:rPr lang="en-US" sz="2000" err="1">
                <a:latin typeface="Calibri"/>
                <a:ea typeface="Calibri"/>
                <a:cs typeface="Calibri"/>
              </a:rPr>
              <a:t>fleuristes</a:t>
            </a:r>
            <a:r>
              <a:rPr lang="en-US" sz="2000" dirty="0">
                <a:latin typeface="Calibri"/>
                <a:ea typeface="Calibri"/>
                <a:cs typeface="Calibri"/>
              </a:rPr>
              <a:t> » </a:t>
            </a:r>
            <a:r>
              <a:rPr lang="en-US" sz="2000" err="1">
                <a:latin typeface="Calibri"/>
                <a:ea typeface="Calibri"/>
                <a:cs typeface="Calibri"/>
              </a:rPr>
              <a:t>est</a:t>
            </a:r>
            <a:r>
              <a:rPr lang="en-US" sz="2000" dirty="0">
                <a:latin typeface="Calibri"/>
                <a:ea typeface="Calibri"/>
                <a:cs typeface="Calibri"/>
              </a:rPr>
              <a:t> </a:t>
            </a:r>
            <a:r>
              <a:rPr lang="en-US" sz="2000" err="1">
                <a:latin typeface="Calibri"/>
                <a:ea typeface="Calibri"/>
                <a:cs typeface="Calibri"/>
              </a:rPr>
              <a:t>en</a:t>
            </a:r>
            <a:r>
              <a:rPr lang="en-US" sz="2000" dirty="0">
                <a:latin typeface="Calibri"/>
                <a:ea typeface="Calibri"/>
                <a:cs typeface="Calibri"/>
              </a:rPr>
              <a:t> </a:t>
            </a:r>
            <a:r>
              <a:rPr lang="en-US" sz="2000" err="1">
                <a:latin typeface="Calibri"/>
                <a:ea typeface="Calibri"/>
                <a:cs typeface="Calibri"/>
              </a:rPr>
              <a:t>réalité</a:t>
            </a:r>
            <a:r>
              <a:rPr lang="en-US" sz="2000" dirty="0">
                <a:latin typeface="Calibri"/>
                <a:ea typeface="Calibri"/>
                <a:cs typeface="Calibri"/>
              </a:rPr>
              <a:t> </a:t>
            </a:r>
            <a:r>
              <a:rPr lang="en-US" sz="2000" err="1">
                <a:latin typeface="Calibri"/>
                <a:ea typeface="Calibri"/>
                <a:cs typeface="Calibri"/>
              </a:rPr>
              <a:t>l’acacia</a:t>
            </a:r>
            <a:r>
              <a:rPr lang="en-US" sz="2000" dirty="0">
                <a:latin typeface="Calibri"/>
                <a:ea typeface="Calibri"/>
                <a:cs typeface="Calibri"/>
              </a:rPr>
              <a:t> dealbata </a:t>
            </a:r>
            <a:r>
              <a:rPr lang="en-US" sz="2000" err="1">
                <a:latin typeface="Calibri"/>
                <a:ea typeface="Calibri"/>
                <a:cs typeface="Calibri"/>
              </a:rPr>
              <a:t>alors</a:t>
            </a:r>
            <a:r>
              <a:rPr lang="en-US" sz="2000" dirty="0">
                <a:latin typeface="Calibri"/>
                <a:ea typeface="Calibri"/>
                <a:cs typeface="Calibri"/>
              </a:rPr>
              <a:t> que </a:t>
            </a:r>
            <a:r>
              <a:rPr lang="en-US" sz="2000" err="1">
                <a:latin typeface="Calibri"/>
                <a:ea typeface="Calibri"/>
                <a:cs typeface="Calibri"/>
              </a:rPr>
              <a:t>ce</a:t>
            </a:r>
            <a:r>
              <a:rPr lang="en-US" sz="2000" dirty="0">
                <a:latin typeface="Calibri"/>
                <a:ea typeface="Calibri"/>
                <a:cs typeface="Calibri"/>
              </a:rPr>
              <a:t> que </a:t>
            </a:r>
            <a:r>
              <a:rPr lang="en-US" sz="2000" err="1">
                <a:latin typeface="Calibri"/>
                <a:ea typeface="Calibri"/>
                <a:cs typeface="Calibri"/>
              </a:rPr>
              <a:t>l’on</a:t>
            </a:r>
            <a:r>
              <a:rPr lang="en-US" sz="2000" dirty="0">
                <a:latin typeface="Calibri"/>
                <a:ea typeface="Calibri"/>
                <a:cs typeface="Calibri"/>
              </a:rPr>
              <a:t> </a:t>
            </a:r>
            <a:r>
              <a:rPr lang="en-US" sz="2000" err="1">
                <a:latin typeface="Calibri"/>
                <a:ea typeface="Calibri"/>
                <a:cs typeface="Calibri"/>
              </a:rPr>
              <a:t>appelle</a:t>
            </a:r>
            <a:r>
              <a:rPr lang="en-US" sz="2000" dirty="0">
                <a:latin typeface="Calibri"/>
                <a:ea typeface="Calibri"/>
                <a:cs typeface="Calibri"/>
              </a:rPr>
              <a:t> « acacia » </a:t>
            </a:r>
            <a:r>
              <a:rPr lang="en-US" sz="2000" err="1">
                <a:latin typeface="Calibri"/>
                <a:ea typeface="Calibri"/>
                <a:cs typeface="Calibri"/>
              </a:rPr>
              <a:t>est</a:t>
            </a:r>
            <a:r>
              <a:rPr lang="en-US" sz="2000" dirty="0">
                <a:latin typeface="Calibri"/>
                <a:ea typeface="Calibri"/>
                <a:cs typeface="Calibri"/>
              </a:rPr>
              <a:t> un </a:t>
            </a:r>
            <a:r>
              <a:rPr lang="en-US" sz="2000" err="1">
                <a:latin typeface="Calibri"/>
                <a:ea typeface="Calibri"/>
                <a:cs typeface="Calibri"/>
              </a:rPr>
              <a:t>robinier</a:t>
            </a:r>
            <a:r>
              <a:rPr lang="en-US" sz="2000" dirty="0">
                <a:latin typeface="Calibri"/>
                <a:ea typeface="Calibri"/>
                <a:cs typeface="Calibri"/>
              </a:rPr>
              <a:t>. Il </a:t>
            </a:r>
            <a:r>
              <a:rPr lang="en-US" sz="2000" err="1">
                <a:latin typeface="Calibri"/>
                <a:ea typeface="Calibri"/>
                <a:cs typeface="Calibri"/>
              </a:rPr>
              <a:t>existe</a:t>
            </a:r>
            <a:r>
              <a:rPr lang="en-US" sz="2000" dirty="0">
                <a:latin typeface="Calibri"/>
                <a:ea typeface="Calibri"/>
                <a:cs typeface="Calibri"/>
              </a:rPr>
              <a:t> </a:t>
            </a:r>
            <a:r>
              <a:rPr lang="en-US" sz="2000" err="1">
                <a:latin typeface="Calibri"/>
                <a:ea typeface="Calibri"/>
                <a:cs typeface="Calibri"/>
              </a:rPr>
              <a:t>également</a:t>
            </a:r>
            <a:r>
              <a:rPr lang="en-US" sz="2000" dirty="0">
                <a:latin typeface="Calibri"/>
                <a:ea typeface="Calibri"/>
                <a:cs typeface="Calibri"/>
              </a:rPr>
              <a:t> un nom </a:t>
            </a:r>
            <a:r>
              <a:rPr lang="en-US" sz="2000" err="1">
                <a:latin typeface="Calibri"/>
                <a:ea typeface="Calibri"/>
                <a:cs typeface="Calibri"/>
              </a:rPr>
              <a:t>scientifique</a:t>
            </a:r>
            <a:r>
              <a:rPr lang="en-US" sz="2000" dirty="0">
                <a:latin typeface="Calibri"/>
                <a:ea typeface="Calibri"/>
                <a:cs typeface="Calibri"/>
              </a:rPr>
              <a:t> </a:t>
            </a:r>
            <a:r>
              <a:rPr lang="en-US" sz="2000" err="1">
                <a:latin typeface="Calibri"/>
                <a:ea typeface="Calibri"/>
                <a:cs typeface="Calibri"/>
              </a:rPr>
              <a:t>désignant</a:t>
            </a:r>
            <a:r>
              <a:rPr lang="en-US" sz="2000" dirty="0">
                <a:latin typeface="Calibri"/>
                <a:ea typeface="Calibri"/>
                <a:cs typeface="Calibri"/>
              </a:rPr>
              <a:t> le genre mimosa </a:t>
            </a:r>
            <a:r>
              <a:rPr lang="en-US" sz="2000" err="1">
                <a:latin typeface="Calibri"/>
                <a:ea typeface="Calibri"/>
                <a:cs typeface="Calibri"/>
              </a:rPr>
              <a:t>mais</a:t>
            </a:r>
            <a:r>
              <a:rPr lang="en-US" sz="2000" dirty="0">
                <a:latin typeface="Calibri"/>
                <a:ea typeface="Calibri"/>
                <a:cs typeface="Calibri"/>
              </a:rPr>
              <a:t> </a:t>
            </a:r>
            <a:r>
              <a:rPr lang="en-US" sz="2000" err="1">
                <a:latin typeface="Calibri"/>
                <a:ea typeface="Calibri"/>
                <a:cs typeface="Calibri"/>
              </a:rPr>
              <a:t>alors</a:t>
            </a:r>
            <a:r>
              <a:rPr lang="en-US" sz="2000" dirty="0">
                <a:latin typeface="Calibri"/>
                <a:ea typeface="Calibri"/>
                <a:cs typeface="Calibri"/>
              </a:rPr>
              <a:t> il </a:t>
            </a:r>
            <a:r>
              <a:rPr lang="en-US" sz="2000" err="1">
                <a:latin typeface="Calibri"/>
                <a:ea typeface="Calibri"/>
                <a:cs typeface="Calibri"/>
              </a:rPr>
              <a:t>s’agit</a:t>
            </a:r>
            <a:r>
              <a:rPr lang="en-US" sz="2000" dirty="0">
                <a:latin typeface="Calibri"/>
                <a:ea typeface="Calibri"/>
                <a:cs typeface="Calibri"/>
              </a:rPr>
              <a:t> de </a:t>
            </a:r>
            <a:r>
              <a:rPr lang="en-US" sz="2000" err="1">
                <a:latin typeface="Calibri"/>
                <a:ea typeface="Calibri"/>
                <a:cs typeface="Calibri"/>
              </a:rPr>
              <a:t>ce</a:t>
            </a:r>
            <a:r>
              <a:rPr lang="en-US" sz="2000" dirty="0">
                <a:latin typeface="Calibri"/>
                <a:ea typeface="Calibri"/>
                <a:cs typeface="Calibri"/>
              </a:rPr>
              <a:t> que </a:t>
            </a:r>
            <a:r>
              <a:rPr lang="en-US" sz="2000" err="1">
                <a:latin typeface="Calibri"/>
                <a:ea typeface="Calibri"/>
                <a:cs typeface="Calibri"/>
              </a:rPr>
              <a:t>l’on</a:t>
            </a:r>
            <a:r>
              <a:rPr lang="en-US" sz="2000" dirty="0">
                <a:latin typeface="Calibri"/>
                <a:ea typeface="Calibri"/>
                <a:cs typeface="Calibri"/>
              </a:rPr>
              <a:t> </a:t>
            </a:r>
            <a:r>
              <a:rPr lang="en-US" sz="2000" err="1">
                <a:latin typeface="Calibri"/>
                <a:ea typeface="Calibri"/>
                <a:cs typeface="Calibri"/>
              </a:rPr>
              <a:t>appelle</a:t>
            </a:r>
            <a:r>
              <a:rPr lang="en-US" sz="2000" dirty="0">
                <a:latin typeface="Calibri"/>
                <a:ea typeface="Calibri"/>
                <a:cs typeface="Calibri"/>
              </a:rPr>
              <a:t> plus </a:t>
            </a:r>
            <a:r>
              <a:rPr lang="en-US" sz="2000" err="1">
                <a:latin typeface="Calibri"/>
                <a:ea typeface="Calibri"/>
                <a:cs typeface="Calibri"/>
              </a:rPr>
              <a:t>vulgairement</a:t>
            </a:r>
            <a:r>
              <a:rPr lang="en-US" sz="2000" dirty="0">
                <a:latin typeface="Calibri"/>
                <a:ea typeface="Calibri"/>
                <a:cs typeface="Calibri"/>
              </a:rPr>
              <a:t> la « sensitive ». </a:t>
            </a:r>
            <a:r>
              <a:rPr lang="en-US" sz="2000">
                <a:latin typeface="Calibri"/>
                <a:ea typeface="Calibri"/>
                <a:cs typeface="Calibri"/>
              </a:rPr>
              <a:t>On la </a:t>
            </a:r>
            <a:r>
              <a:rPr lang="en-US" sz="2000" err="1">
                <a:latin typeface="Calibri"/>
                <a:ea typeface="Calibri"/>
                <a:cs typeface="Calibri"/>
              </a:rPr>
              <a:t>nomme</a:t>
            </a:r>
            <a:r>
              <a:rPr lang="en-US" sz="2000" dirty="0">
                <a:latin typeface="Calibri"/>
                <a:ea typeface="Calibri"/>
                <a:cs typeface="Calibri"/>
              </a:rPr>
              <a:t> </a:t>
            </a:r>
            <a:r>
              <a:rPr lang="en-US" sz="2000" err="1">
                <a:latin typeface="Calibri"/>
                <a:ea typeface="Calibri"/>
                <a:cs typeface="Calibri"/>
              </a:rPr>
              <a:t>ainsi</a:t>
            </a:r>
            <a:r>
              <a:rPr lang="en-US" sz="2000">
                <a:latin typeface="Calibri"/>
                <a:ea typeface="Calibri"/>
                <a:cs typeface="Calibri"/>
              </a:rPr>
              <a:t> car </a:t>
            </a:r>
            <a:r>
              <a:rPr lang="en-US" sz="2000" err="1">
                <a:latin typeface="Calibri"/>
                <a:ea typeface="Calibri"/>
                <a:cs typeface="Calibri"/>
              </a:rPr>
              <a:t>ses</a:t>
            </a:r>
            <a:r>
              <a:rPr lang="en-US" sz="2000" dirty="0">
                <a:latin typeface="Calibri"/>
                <a:ea typeface="Calibri"/>
                <a:cs typeface="Calibri"/>
              </a:rPr>
              <a:t> </a:t>
            </a:r>
            <a:r>
              <a:rPr lang="en-US" sz="2000" err="1">
                <a:latin typeface="Calibri"/>
                <a:ea typeface="Calibri"/>
                <a:cs typeface="Calibri"/>
              </a:rPr>
              <a:t>feuilles</a:t>
            </a:r>
            <a:r>
              <a:rPr lang="en-US" sz="2000">
                <a:latin typeface="Calibri"/>
                <a:ea typeface="Calibri"/>
                <a:cs typeface="Calibri"/>
              </a:rPr>
              <a:t> se </a:t>
            </a:r>
            <a:r>
              <a:rPr lang="en-US" sz="2000" err="1">
                <a:latin typeface="Calibri"/>
                <a:ea typeface="Calibri"/>
                <a:cs typeface="Calibri"/>
              </a:rPr>
              <a:t>rétractent</a:t>
            </a:r>
            <a:r>
              <a:rPr lang="en-US" sz="2000" dirty="0">
                <a:latin typeface="Calibri"/>
                <a:ea typeface="Calibri"/>
                <a:cs typeface="Calibri"/>
              </a:rPr>
              <a:t> </a:t>
            </a:r>
            <a:r>
              <a:rPr lang="en-US" sz="2000" err="1">
                <a:latin typeface="Calibri"/>
                <a:ea typeface="Calibri"/>
                <a:cs typeface="Calibri"/>
              </a:rPr>
              <a:t>dès</a:t>
            </a:r>
            <a:r>
              <a:rPr lang="en-US" sz="2000" dirty="0">
                <a:latin typeface="Calibri"/>
                <a:ea typeface="Calibri"/>
                <a:cs typeface="Calibri"/>
              </a:rPr>
              <a:t> </a:t>
            </a:r>
            <a:r>
              <a:rPr lang="en-US" sz="2000" err="1">
                <a:latin typeface="Calibri"/>
                <a:ea typeface="Calibri"/>
                <a:cs typeface="Calibri"/>
              </a:rPr>
              <a:t>qu’on</a:t>
            </a:r>
            <a:r>
              <a:rPr lang="en-US" sz="2000">
                <a:latin typeface="Calibri"/>
                <a:ea typeface="Calibri"/>
                <a:cs typeface="Calibri"/>
              </a:rPr>
              <a:t> les </a:t>
            </a:r>
            <a:r>
              <a:rPr lang="en-US" sz="2000" err="1">
                <a:latin typeface="Calibri"/>
                <a:ea typeface="Calibri"/>
                <a:cs typeface="Calibri"/>
              </a:rPr>
              <a:t>frôle</a:t>
            </a:r>
            <a:r>
              <a:rPr lang="en-US" sz="2000">
                <a:latin typeface="Calibri"/>
                <a:ea typeface="Calibri"/>
                <a:cs typeface="Calibri"/>
              </a:rPr>
              <a:t>. Le nom mimosa </a:t>
            </a:r>
            <a:r>
              <a:rPr lang="en-US" sz="2000" err="1">
                <a:latin typeface="Calibri"/>
                <a:ea typeface="Calibri"/>
                <a:cs typeface="Calibri"/>
              </a:rPr>
              <a:t>viendrait</a:t>
            </a:r>
            <a:r>
              <a:rPr lang="en-US" sz="2000" dirty="0">
                <a:latin typeface="Calibri"/>
                <a:ea typeface="Calibri"/>
                <a:cs typeface="Calibri"/>
              </a:rPr>
              <a:t> </a:t>
            </a:r>
            <a:r>
              <a:rPr lang="en-US" sz="2000" err="1">
                <a:latin typeface="Calibri"/>
                <a:ea typeface="Calibri"/>
                <a:cs typeface="Calibri"/>
              </a:rPr>
              <a:t>alors</a:t>
            </a:r>
            <a:r>
              <a:rPr lang="en-US" sz="2000">
                <a:latin typeface="Calibri"/>
                <a:ea typeface="Calibri"/>
                <a:cs typeface="Calibri"/>
              </a:rPr>
              <a:t> du </a:t>
            </a:r>
            <a:r>
              <a:rPr lang="en-US" sz="2000" err="1">
                <a:latin typeface="Calibri"/>
                <a:ea typeface="Calibri"/>
                <a:cs typeface="Calibri"/>
              </a:rPr>
              <a:t>latin</a:t>
            </a:r>
            <a:r>
              <a:rPr lang="en-US" sz="2000">
                <a:latin typeface="Calibri"/>
                <a:ea typeface="Calibri"/>
                <a:cs typeface="Calibri"/>
              </a:rPr>
              <a:t> « </a:t>
            </a:r>
            <a:r>
              <a:rPr lang="en-US" sz="2000" err="1">
                <a:latin typeface="Calibri"/>
                <a:ea typeface="Calibri"/>
                <a:cs typeface="Calibri"/>
              </a:rPr>
              <a:t>mimus</a:t>
            </a:r>
            <a:r>
              <a:rPr lang="en-US" sz="2000">
                <a:latin typeface="Calibri"/>
                <a:ea typeface="Calibri"/>
                <a:cs typeface="Calibri"/>
              </a:rPr>
              <a:t> » </a:t>
            </a:r>
            <a:r>
              <a:rPr lang="en-US" sz="2000" err="1">
                <a:latin typeface="Calibri"/>
                <a:ea typeface="Calibri"/>
                <a:cs typeface="Calibri"/>
              </a:rPr>
              <a:t>désignant</a:t>
            </a:r>
            <a:r>
              <a:rPr lang="en-US" sz="2000">
                <a:latin typeface="Calibri"/>
                <a:ea typeface="Calibri"/>
                <a:cs typeface="Calibri"/>
              </a:rPr>
              <a:t> le </a:t>
            </a:r>
            <a:r>
              <a:rPr lang="en-US" sz="2000" err="1">
                <a:latin typeface="Calibri"/>
                <a:ea typeface="Calibri"/>
                <a:cs typeface="Calibri"/>
              </a:rPr>
              <a:t>mouvement</a:t>
            </a:r>
            <a:r>
              <a:rPr lang="en-US" sz="2000">
                <a:latin typeface="Calibri"/>
                <a:ea typeface="Calibri"/>
                <a:cs typeface="Calibri"/>
              </a:rPr>
              <a:t> du mime. </a:t>
            </a:r>
            <a:endParaRPr lang="en-US" sz="2000" dirty="0"/>
          </a:p>
        </p:txBody>
      </p:sp>
    </p:spTree>
    <p:extLst>
      <p:ext uri="{BB962C8B-B14F-4D97-AF65-F5344CB8AC3E}">
        <p14:creationId xmlns:p14="http://schemas.microsoft.com/office/powerpoint/2010/main" val="120569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6A85F7-6A7D-8A68-B79C-4E0E6BE70C74}"/>
              </a:ext>
            </a:extLst>
          </p:cNvPr>
          <p:cNvSpPr txBox="1"/>
          <p:nvPr/>
        </p:nvSpPr>
        <p:spPr>
          <a:xfrm>
            <a:off x="5862" y="5862"/>
            <a:ext cx="6846276" cy="5498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Le robinier est quasiment imputrescible. Son bois, très dur, peut remplacer les bois exotiques. Il était utilisé pour la fabrication de piquets de vigne ou de clôture, en charronnerie ou encore pour la fabrication d’arcs ou de mobilier. </a:t>
            </a:r>
            <a:r>
              <a:rPr lang="en-US" sz="2000" dirty="0">
                <a:latin typeface="Calibri"/>
                <a:ea typeface="Calibri"/>
                <a:cs typeface="Calibri"/>
              </a:rPr>
              <a:t> </a:t>
            </a:r>
            <a:endParaRPr lang="en-US"/>
          </a:p>
          <a:p>
            <a:r>
              <a:rPr lang="fr-FR" sz="2000" dirty="0">
                <a:latin typeface="Calibri"/>
                <a:cs typeface="Segoe UI"/>
              </a:rPr>
              <a:t>C’est une plante mellifère, les fleurs possèdent une tache jaune réfléchissant les UV et attirant les abeilles. De plus, elles sont riches en nectar (jusque 100 kg par hectare) et permettent la fabrication de ce que l’on appelle, à tort, le « miel d’acacia ». Les fleurs sont aussi utilisées pour les beignets d’ « acacia ». </a:t>
            </a:r>
            <a:r>
              <a:rPr lang="en-US" sz="2000" dirty="0">
                <a:latin typeface="Calibri"/>
                <a:ea typeface="Calibri"/>
                <a:cs typeface="Calibri"/>
              </a:rPr>
              <a:t> </a:t>
            </a:r>
          </a:p>
          <a:p>
            <a:endParaRPr lang="en-US" sz="2000" dirty="0">
              <a:latin typeface="Calibri"/>
              <a:cs typeface="Calibri"/>
            </a:endParaRPr>
          </a:p>
          <a:p>
            <a:r>
              <a:rPr lang="fr-FR" sz="2000" dirty="0">
                <a:latin typeface="Calibri"/>
                <a:cs typeface="Segoe UI"/>
              </a:rPr>
              <a:t>Attention : </a:t>
            </a:r>
            <a:r>
              <a:rPr lang="en-US" sz="2000" dirty="0">
                <a:latin typeface="Calibri"/>
                <a:ea typeface="Calibri"/>
                <a:cs typeface="Calibri"/>
              </a:rPr>
              <a:t> </a:t>
            </a:r>
          </a:p>
          <a:p>
            <a:pPr marL="228600" indent="-228600">
              <a:buFont typeface="Calibri"/>
              <a:buChar char="•"/>
            </a:pPr>
            <a:r>
              <a:rPr lang="fr-FR" sz="2000" dirty="0">
                <a:latin typeface="Calibri"/>
                <a:ea typeface="Calibri"/>
                <a:cs typeface="Calibri"/>
              </a:rPr>
              <a:t>C’est une espèce envahissante, ayant tendance à empêcher la croissance des autres plantes dans une même zone. </a:t>
            </a:r>
            <a:r>
              <a:rPr lang="en-US" sz="2000" dirty="0">
                <a:latin typeface="Calibri"/>
                <a:ea typeface="Calibri"/>
                <a:cs typeface="Calibri"/>
              </a:rPr>
              <a:t> </a:t>
            </a:r>
          </a:p>
          <a:p>
            <a:pPr marL="228600" indent="-228600">
              <a:buFont typeface="Calibri"/>
              <a:buChar char="•"/>
            </a:pPr>
            <a:r>
              <a:rPr lang="fr-FR" sz="2000" dirty="0">
                <a:latin typeface="Calibri"/>
                <a:ea typeface="Calibri"/>
                <a:cs typeface="Calibri"/>
              </a:rPr>
              <a:t>De plus, l’écorce, les feuilles et les graines sont toxiques : elles contiennent de la robine et de la </a:t>
            </a:r>
            <a:r>
              <a:rPr lang="fr-FR" sz="2000" err="1">
                <a:latin typeface="Calibri"/>
                <a:ea typeface="Calibri"/>
                <a:cs typeface="Calibri"/>
              </a:rPr>
              <a:t>robinine</a:t>
            </a:r>
            <a:r>
              <a:rPr lang="fr-FR" sz="2000" dirty="0">
                <a:latin typeface="Calibri"/>
                <a:ea typeface="Calibri"/>
                <a:cs typeface="Calibri"/>
              </a:rPr>
              <a:t>, toxiques pour l’homme et les animaux. </a:t>
            </a:r>
            <a:r>
              <a:rPr lang="en-US" sz="2000" dirty="0">
                <a:latin typeface="Calibri"/>
                <a:ea typeface="Calibri"/>
                <a:cs typeface="Calibri"/>
              </a:rPr>
              <a:t> </a:t>
            </a:r>
          </a:p>
          <a:p>
            <a:pPr>
              <a:lnSpc>
                <a:spcPts val="1639"/>
              </a:lnSpc>
            </a:pPr>
            <a:endParaRPr lang="en-US" sz="1200">
              <a:latin typeface="Calibri"/>
              <a:ea typeface="Calibri"/>
              <a:cs typeface="Calibri"/>
            </a:endParaRPr>
          </a:p>
          <a:p>
            <a:endParaRPr lang="en-US">
              <a:latin typeface="Segoe UI"/>
              <a:cs typeface="Segoe UI"/>
            </a:endParaRPr>
          </a:p>
        </p:txBody>
      </p:sp>
    </p:spTree>
    <p:extLst>
      <p:ext uri="{BB962C8B-B14F-4D97-AF65-F5344CB8AC3E}">
        <p14:creationId xmlns:p14="http://schemas.microsoft.com/office/powerpoint/2010/main" val="23930552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2730AA17-4DCC-40E0-832C-70C6149B66E1}">
  <ds:schemaRefs>
    <ds:schemaRef ds:uri="http://schemas.microsoft.com/sharepoint/v3/contenttype/forms"/>
  </ds:schemaRefs>
</ds:datastoreItem>
</file>

<file path=customXml/itemProps2.xml><?xml version="1.0" encoding="utf-8"?>
<ds:datastoreItem xmlns:ds="http://schemas.openxmlformats.org/officeDocument/2006/customXml" ds:itemID="{F0579BBB-8DF1-4FD5-8C35-2D51CD256888}"/>
</file>

<file path=customXml/itemProps3.xml><?xml version="1.0" encoding="utf-8"?>
<ds:datastoreItem xmlns:ds="http://schemas.openxmlformats.org/officeDocument/2006/customXml" ds:itemID="{6569E4C5-3261-4507-835A-CDE7B8236649}">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42</cp:revision>
  <dcterms:created xsi:type="dcterms:W3CDTF">2012-07-30T22:21:58Z</dcterms:created>
  <dcterms:modified xsi:type="dcterms:W3CDTF">2025-07-26T12:27:16Z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