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F6C84-4B88-8A16-CF27-36A5AB86073A}" v="7" dt="2025-07-26T12:25:43.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DE73EDC2-B842-F135-C16B-57D5BAD2E033}"/>
    <pc:docChg chg="mod addSld modSld modMainMaster setSldSz">
      <pc:chgData name="saisonnier Tourisme Culture Patrimoine" userId="S::saisontcp@lesarcssurargens.fr::0ca65382-e596-453e-9522-818d66b87411" providerId="AD" clId="Web-{DE73EDC2-B842-F135-C16B-57D5BAD2E033}" dt="2025-07-17T13:03:46.492" v="98" actId="1076"/>
      <pc:docMkLst>
        <pc:docMk/>
      </pc:docMkLst>
      <pc:sldChg chg="addSp delSp modSp">
        <pc:chgData name="saisonnier Tourisme Culture Patrimoine" userId="S::saisontcp@lesarcssurargens.fr::0ca65382-e596-453e-9522-818d66b87411" providerId="AD" clId="Web-{DE73EDC2-B842-F135-C16B-57D5BAD2E033}" dt="2025-07-17T13:00:11.084" v="43"/>
        <pc:sldMkLst>
          <pc:docMk/>
          <pc:sldMk cId="3784089036" sldId="256"/>
        </pc:sldMkLst>
        <pc:spChg chg="add mod">
          <ac:chgData name="saisonnier Tourisme Culture Patrimoine" userId="S::saisontcp@lesarcssurargens.fr::0ca65382-e596-453e-9522-818d66b87411" providerId="AD" clId="Web-{DE73EDC2-B842-F135-C16B-57D5BAD2E033}" dt="2025-07-17T12:57:47.021" v="11" actId="20577"/>
          <ac:spMkLst>
            <pc:docMk/>
            <pc:sldMk cId="3784089036" sldId="256"/>
            <ac:spMk id="5" creationId="{844C1C6E-B81F-E72A-12CA-3D2C54914390}"/>
          </ac:spMkLst>
        </pc:spChg>
        <pc:spChg chg="add mod">
          <ac:chgData name="saisonnier Tourisme Culture Patrimoine" userId="S::saisontcp@lesarcssurargens.fr::0ca65382-e596-453e-9522-818d66b87411" providerId="AD" clId="Web-{DE73EDC2-B842-F135-C16B-57D5BAD2E033}" dt="2025-07-17T13:00:01.178" v="39" actId="14100"/>
          <ac:spMkLst>
            <pc:docMk/>
            <pc:sldMk cId="3784089036" sldId="256"/>
            <ac:spMk id="8" creationId="{6E50F316-37F3-28FA-3A0D-3395ACA9BF14}"/>
          </ac:spMkLst>
        </pc:spChg>
        <pc:picChg chg="add mod">
          <ac:chgData name="saisonnier Tourisme Culture Patrimoine" userId="S::saisontcp@lesarcssurargens.fr::0ca65382-e596-453e-9522-818d66b87411" providerId="AD" clId="Web-{DE73EDC2-B842-F135-C16B-57D5BAD2E033}" dt="2025-07-17T12:57:32.709" v="5" actId="1076"/>
          <ac:picMkLst>
            <pc:docMk/>
            <pc:sldMk cId="3784089036" sldId="256"/>
            <ac:picMk id="4" creationId="{F04A2941-A660-3298-7566-99DA43AAB5F9}"/>
          </ac:picMkLst>
        </pc:picChg>
        <pc:picChg chg="add mod">
          <ac:chgData name="saisonnier Tourisme Culture Patrimoine" userId="S::saisontcp@lesarcssurargens.fr::0ca65382-e596-453e-9522-818d66b87411" providerId="AD" clId="Web-{DE73EDC2-B842-F135-C16B-57D5BAD2E033}" dt="2025-07-17T12:59:10.818" v="19" actId="14100"/>
          <ac:picMkLst>
            <pc:docMk/>
            <pc:sldMk cId="3784089036" sldId="256"/>
            <ac:picMk id="7" creationId="{6E9AA7C7-BE1E-1B39-CAB5-A0E5AFC66C06}"/>
          </ac:picMkLst>
        </pc:picChg>
      </pc:sldChg>
      <pc:sldChg chg="addSp delSp modSp new">
        <pc:chgData name="saisonnier Tourisme Culture Patrimoine" userId="S::saisontcp@lesarcssurargens.fr::0ca65382-e596-453e-9522-818d66b87411" providerId="AD" clId="Web-{DE73EDC2-B842-F135-C16B-57D5BAD2E033}" dt="2025-07-17T13:03:08.429" v="86" actId="20577"/>
        <pc:sldMkLst>
          <pc:docMk/>
          <pc:sldMk cId="2587030928" sldId="257"/>
        </pc:sldMkLst>
        <pc:spChg chg="add del mod">
          <ac:chgData name="saisonnier Tourisme Culture Patrimoine" userId="S::saisontcp@lesarcssurargens.fr::0ca65382-e596-453e-9522-818d66b87411" providerId="AD" clId="Web-{DE73EDC2-B842-F135-C16B-57D5BAD2E033}" dt="2025-07-17T13:03:08.429" v="86" actId="20577"/>
          <ac:spMkLst>
            <pc:docMk/>
            <pc:sldMk cId="2587030928" sldId="257"/>
            <ac:spMk id="5" creationId="{B08395D8-1227-44FA-2A03-B7EE6E6BC9BE}"/>
          </ac:spMkLst>
        </pc:spChg>
        <pc:picChg chg="add mod">
          <ac:chgData name="saisonnier Tourisme Culture Patrimoine" userId="S::saisontcp@lesarcssurargens.fr::0ca65382-e596-453e-9522-818d66b87411" providerId="AD" clId="Web-{DE73EDC2-B842-F135-C16B-57D5BAD2E033}" dt="2025-07-17T13:00:50.022" v="46" actId="14100"/>
          <ac:picMkLst>
            <pc:docMk/>
            <pc:sldMk cId="2587030928" sldId="257"/>
            <ac:picMk id="4" creationId="{ECFCC58A-BCAE-AA36-C06B-9E6DEEB93C5F}"/>
          </ac:picMkLst>
        </pc:picChg>
      </pc:sldChg>
      <pc:sldChg chg="addSp delSp modSp new">
        <pc:chgData name="saisonnier Tourisme Culture Patrimoine" userId="S::saisontcp@lesarcssurargens.fr::0ca65382-e596-453e-9522-818d66b87411" providerId="AD" clId="Web-{DE73EDC2-B842-F135-C16B-57D5BAD2E033}" dt="2025-07-17T13:03:46.492" v="98" actId="1076"/>
        <pc:sldMkLst>
          <pc:docMk/>
          <pc:sldMk cId="3266703519" sldId="258"/>
        </pc:sldMkLst>
        <pc:spChg chg="add mod">
          <ac:chgData name="saisonnier Tourisme Culture Patrimoine" userId="S::saisontcp@lesarcssurargens.fr::0ca65382-e596-453e-9522-818d66b87411" providerId="AD" clId="Web-{DE73EDC2-B842-F135-C16B-57D5BAD2E033}" dt="2025-07-17T13:03:46.492" v="98" actId="1076"/>
          <ac:spMkLst>
            <pc:docMk/>
            <pc:sldMk cId="3266703519" sldId="258"/>
            <ac:spMk id="5" creationId="{BB8829F6-67F0-FAB3-0E00-55A640203C0C}"/>
          </ac:spMkLst>
        </pc:spChg>
      </pc:sldChg>
      <pc:sldMasterChg chg="modSp modSldLayout">
        <pc:chgData name="saisonnier Tourisme Culture Patrimoine" userId="S::saisontcp@lesarcssurargens.fr::0ca65382-e596-453e-9522-818d66b87411" providerId="AD" clId="Web-{DE73EDC2-B842-F135-C16B-57D5BAD2E033}" dt="2025-07-17T12:57:18.115" v="0"/>
        <pc:sldMasterMkLst>
          <pc:docMk/>
          <pc:sldMasterMk cId="3071127875" sldId="2147483648"/>
        </pc:sldMaster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DE73EDC2-B842-F135-C16B-57D5BAD2E033}" dt="2025-07-17T12:57:18.115"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DE73EDC2-B842-F135-C16B-57D5BAD2E033}" dt="2025-07-17T12:57:18.115"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DE73EDC2-B842-F135-C16B-57D5BAD2E033}" dt="2025-07-17T12:57:18.115"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DE73EDC2-B842-F135-C16B-57D5BAD2E033}" dt="2025-07-17T12:57:18.115"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DE73EDC2-B842-F135-C16B-57D5BAD2E033}" dt="2025-07-17T12:57:18.115"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DE73EDC2-B842-F135-C16B-57D5BAD2E033}" dt="2025-07-17T12:57:18.115"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DE73EDC2-B842-F135-C16B-57D5BAD2E033}" dt="2025-07-17T12:57:18.115"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DE73EDC2-B842-F135-C16B-57D5BAD2E033}" dt="2025-07-17T12:57:18.115"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C13F6C84-4B88-8A16-CF27-36A5AB86073A}"/>
    <pc:docChg chg="modSld">
      <pc:chgData name="saisonnier Tourisme Culture Patrimoine" userId="S::saisontcp@lesarcssurargens.fr::0ca65382-e596-453e-9522-818d66b87411" providerId="AD" clId="Web-{C13F6C84-4B88-8A16-CF27-36A5AB86073A}" dt="2025-07-26T12:25:41.383" v="3" actId="20577"/>
      <pc:docMkLst>
        <pc:docMk/>
      </pc:docMkLst>
      <pc:sldChg chg="modSp">
        <pc:chgData name="saisonnier Tourisme Culture Patrimoine" userId="S::saisontcp@lesarcssurargens.fr::0ca65382-e596-453e-9522-818d66b87411" providerId="AD" clId="Web-{C13F6C84-4B88-8A16-CF27-36A5AB86073A}" dt="2025-07-26T12:25:41.383" v="3" actId="20577"/>
        <pc:sldMkLst>
          <pc:docMk/>
          <pc:sldMk cId="3266703519" sldId="258"/>
        </pc:sldMkLst>
        <pc:spChg chg="mod">
          <ac:chgData name="saisonnier Tourisme Culture Patrimoine" userId="S::saisontcp@lesarcssurargens.fr::0ca65382-e596-453e-9522-818d66b87411" providerId="AD" clId="Web-{C13F6C84-4B88-8A16-CF27-36A5AB86073A}" dt="2025-07-26T12:25:41.383" v="3" actId="20577"/>
          <ac:spMkLst>
            <pc:docMk/>
            <pc:sldMk cId="3266703519" sldId="258"/>
            <ac:spMk id="5" creationId="{BB8829F6-67F0-FAB3-0E00-55A640203C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F04A2941-A660-3298-7566-99DA43AAB5F9}"/>
              </a:ext>
            </a:extLst>
          </p:cNvPr>
          <p:cNvPicPr>
            <a:picLocks noChangeAspect="1"/>
          </p:cNvPicPr>
          <p:nvPr/>
        </p:nvPicPr>
        <p:blipFill>
          <a:blip r:embed="rId2"/>
          <a:stretch>
            <a:fillRect/>
          </a:stretch>
        </p:blipFill>
        <p:spPr>
          <a:xfrm>
            <a:off x="-2317" y="3861"/>
            <a:ext cx="2990850" cy="857250"/>
          </a:xfrm>
          <a:prstGeom prst="rect">
            <a:avLst/>
          </a:prstGeom>
        </p:spPr>
      </p:pic>
      <p:sp>
        <p:nvSpPr>
          <p:cNvPr id="5" name="Titre 1">
            <a:extLst>
              <a:ext uri="{FF2B5EF4-FFF2-40B4-BE49-F238E27FC236}">
                <a16:creationId xmlns:a16="http://schemas.microsoft.com/office/drawing/2014/main" id="{844C1C6E-B81F-E72A-12CA-3D2C54914390}"/>
              </a:ext>
            </a:extLst>
          </p:cNvPr>
          <p:cNvSpPr txBox="1">
            <a:spLocks/>
          </p:cNvSpPr>
          <p:nvPr/>
        </p:nvSpPr>
        <p:spPr>
          <a:xfrm>
            <a:off x="-16286" y="995565"/>
            <a:ext cx="6861682" cy="1112524"/>
          </a:xfrm>
          <a:prstGeom prst="rect">
            <a:avLst/>
          </a:prstGeom>
          <a:solidFill>
            <a:srgbClr val="3366CC">
              <a:alpha val="50196"/>
            </a:srgbClr>
          </a:solidFill>
        </p:spPr>
        <p:txBody>
          <a:bodyPr vert="horz" lIns="91440" tIns="45720" rIns="91440" bIns="45720" rtlCol="0" anchor="ctr">
            <a:normAutofit/>
          </a:bodyPr>
          <a:lstStyle>
            <a:defPPr>
              <a:defRPr lang="en-US"/>
            </a:defPPr>
            <a:lvl1pPr marL="0" algn="l" defTabSz="755934" rtl="0" eaLnBrk="1" latinLnBrk="0" hangingPunct="1">
              <a:lnSpc>
                <a:spcPct val="90000"/>
              </a:lnSpc>
              <a:spcBef>
                <a:spcPct val="0"/>
              </a:spcBef>
              <a:buNone/>
              <a:defRPr sz="3637" kern="1200">
                <a:solidFill>
                  <a:schemeClr val="tx1"/>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5400" dirty="0"/>
              <a:t>Le pont du réal</a:t>
            </a:r>
            <a:endParaRPr lang="en-US" dirty="0"/>
          </a:p>
        </p:txBody>
      </p:sp>
      <p:pic>
        <p:nvPicPr>
          <p:cNvPr id="7" name="Picture 6" descr="PONT REAL 2.JPG">
            <a:extLst>
              <a:ext uri="{FF2B5EF4-FFF2-40B4-BE49-F238E27FC236}">
                <a16:creationId xmlns:a16="http://schemas.microsoft.com/office/drawing/2014/main" id="{6E9AA7C7-BE1E-1B39-CAB5-A0E5AFC66C06}"/>
              </a:ext>
            </a:extLst>
          </p:cNvPr>
          <p:cNvPicPr>
            <a:picLocks noChangeAspect="1"/>
          </p:cNvPicPr>
          <p:nvPr/>
        </p:nvPicPr>
        <p:blipFill>
          <a:blip r:embed="rId3"/>
          <a:stretch>
            <a:fillRect/>
          </a:stretch>
        </p:blipFill>
        <p:spPr>
          <a:xfrm>
            <a:off x="-7724" y="2596167"/>
            <a:ext cx="6873446" cy="4487124"/>
          </a:xfrm>
          <a:prstGeom prst="rect">
            <a:avLst/>
          </a:prstGeom>
        </p:spPr>
      </p:pic>
      <p:sp>
        <p:nvSpPr>
          <p:cNvPr id="8" name="TextBox 7">
            <a:extLst>
              <a:ext uri="{FF2B5EF4-FFF2-40B4-BE49-F238E27FC236}">
                <a16:creationId xmlns:a16="http://schemas.microsoft.com/office/drawing/2014/main" id="{6E50F316-37F3-28FA-3A0D-3395ACA9BF14}"/>
              </a:ext>
            </a:extLst>
          </p:cNvPr>
          <p:cNvSpPr txBox="1"/>
          <p:nvPr/>
        </p:nvSpPr>
        <p:spPr>
          <a:xfrm>
            <a:off x="0" y="7620000"/>
            <a:ext cx="6857998"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dirty="0"/>
          </a:p>
          <a:p>
            <a:r>
              <a:rPr lang="fr-FR" sz="2400" dirty="0">
                <a:latin typeface="Calibri"/>
                <a:ea typeface="Calibri"/>
                <a:cs typeface="Calibri"/>
              </a:rPr>
              <a:t>Avant 1749 et la construction du « Pont neuf » (dans le prolongement de l’actuelle rue de la République) le « Pont du Rial » était le seul pont permettant de franchir le ruisseau. </a:t>
            </a:r>
            <a:endParaRPr lang="en-US" sz="2400" dirty="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NT REAL 1.JPG">
            <a:extLst>
              <a:ext uri="{FF2B5EF4-FFF2-40B4-BE49-F238E27FC236}">
                <a16:creationId xmlns:a16="http://schemas.microsoft.com/office/drawing/2014/main" id="{ECFCC58A-BCAE-AA36-C06B-9E6DEEB93C5F}"/>
              </a:ext>
            </a:extLst>
          </p:cNvPr>
          <p:cNvPicPr>
            <a:picLocks noChangeAspect="1"/>
          </p:cNvPicPr>
          <p:nvPr/>
        </p:nvPicPr>
        <p:blipFill>
          <a:blip r:embed="rId2"/>
          <a:stretch>
            <a:fillRect/>
          </a:stretch>
        </p:blipFill>
        <p:spPr>
          <a:xfrm>
            <a:off x="-2961" y="-386"/>
            <a:ext cx="6863920" cy="4593366"/>
          </a:xfrm>
          <a:prstGeom prst="rect">
            <a:avLst/>
          </a:prstGeom>
        </p:spPr>
      </p:pic>
      <p:sp>
        <p:nvSpPr>
          <p:cNvPr id="5" name="TextBox 4">
            <a:extLst>
              <a:ext uri="{FF2B5EF4-FFF2-40B4-BE49-F238E27FC236}">
                <a16:creationId xmlns:a16="http://schemas.microsoft.com/office/drawing/2014/main" id="{B08395D8-1227-44FA-2A03-B7EE6E6BC9BE}"/>
              </a:ext>
            </a:extLst>
          </p:cNvPr>
          <p:cNvSpPr txBox="1"/>
          <p:nvPr/>
        </p:nvSpPr>
        <p:spPr>
          <a:xfrm>
            <a:off x="0" y="5025080"/>
            <a:ext cx="6857999"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Pour </a:t>
            </a:r>
            <a:r>
              <a:rPr lang="en-US" sz="2400" b="1" dirty="0" err="1">
                <a:latin typeface="Calibri"/>
                <a:ea typeface="Calibri"/>
                <a:cs typeface="Calibri"/>
              </a:rPr>
              <a:t>en</a:t>
            </a:r>
            <a:r>
              <a:rPr lang="en-US" sz="2400" b="1" dirty="0">
                <a:latin typeface="Calibri"/>
                <a:ea typeface="Calibri"/>
                <a:cs typeface="Calibri"/>
              </a:rPr>
              <a:t> savoir plus,</a:t>
            </a:r>
          </a:p>
          <a:p>
            <a:endParaRPr lang="en-US" sz="2000" dirty="0">
              <a:latin typeface="Calibri"/>
              <a:ea typeface="Calibri"/>
              <a:cs typeface="Calibri"/>
            </a:endParaRPr>
          </a:p>
          <a:p>
            <a:pPr algn="just"/>
            <a:r>
              <a:rPr lang="fr-FR" sz="2000" dirty="0">
                <a:latin typeface="Calibri"/>
                <a:ea typeface="Calibri"/>
                <a:cs typeface="Calibri"/>
              </a:rPr>
              <a:t>Le pont est mentionné très régulièrement dans les archives aux XVIIe, XVIIIe et XIXe siècles. </a:t>
            </a:r>
            <a:endParaRPr lang="en-US" sz="2000" dirty="0">
              <a:latin typeface="Calibri"/>
              <a:ea typeface="Calibri"/>
              <a:cs typeface="Calibri"/>
            </a:endParaRPr>
          </a:p>
          <a:p>
            <a:pPr algn="just"/>
            <a:r>
              <a:rPr lang="fr-FR" sz="2000" dirty="0">
                <a:latin typeface="Calibri"/>
                <a:ea typeface="Calibri"/>
                <a:cs typeface="Calibri"/>
              </a:rPr>
              <a:t>Par exemple en 1627, on paie 72 livres à Claude </a:t>
            </a:r>
            <a:r>
              <a:rPr lang="fr-FR" sz="2000" err="1">
                <a:latin typeface="Calibri"/>
                <a:ea typeface="Calibri"/>
                <a:cs typeface="Calibri"/>
              </a:rPr>
              <a:t>Masselier</a:t>
            </a:r>
            <a:r>
              <a:rPr lang="fr-FR" sz="2000" dirty="0">
                <a:latin typeface="Calibri"/>
                <a:ea typeface="Calibri"/>
                <a:cs typeface="Calibri"/>
              </a:rPr>
              <a:t> pour le pavé et la muraille qu’il a faite au pont du Réal ou en 1719, on fait poser des garde-fous au pont allant au moulin, les pierres sont entreposées au pied de l’hôpital St. Jacques ou encore en 1724, des travaux sont effectués (la date était gravée sur l’arche gauche et la clé de voûte du pont détruit par la crue du 15 Juin 2010)  ou en 1843 avec la reconstruction de la grande arche (date gravée sur la clé de la voute détruite par la crue du 15 Juin 2010).</a:t>
            </a:r>
            <a:endParaRPr lang="en-US" sz="2000" dirty="0">
              <a:latin typeface="Calibri"/>
              <a:ea typeface="Calibri"/>
              <a:cs typeface="Calibri"/>
            </a:endParaRPr>
          </a:p>
          <a:p>
            <a:endParaRPr lang="en-US" dirty="0"/>
          </a:p>
        </p:txBody>
      </p:sp>
    </p:spTree>
    <p:extLst>
      <p:ext uri="{BB962C8B-B14F-4D97-AF65-F5344CB8AC3E}">
        <p14:creationId xmlns:p14="http://schemas.microsoft.com/office/powerpoint/2010/main" val="258703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8829F6-67F0-FAB3-0E00-55A640203C0C}"/>
              </a:ext>
            </a:extLst>
          </p:cNvPr>
          <p:cNvSpPr txBox="1"/>
          <p:nvPr/>
        </p:nvSpPr>
        <p:spPr>
          <a:xfrm>
            <a:off x="-2059" y="-2059"/>
            <a:ext cx="6862118"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En 1866 « </a:t>
            </a:r>
            <a:r>
              <a:rPr lang="fr-FR" sz="2000" i="1" dirty="0">
                <a:latin typeface="Calibri"/>
                <a:cs typeface="Segoe UI"/>
              </a:rPr>
              <a:t>la partie du pont qui s’est écroulée sera remplacée par un pont à deux arches à anse de panier. La longueur du nouveau pont sera de 8 mètres. Chacune des arches aura 5,50m d’ouverture et 4,182m de montée du côté amont le vide compris entre l’extrados de la voûte nouvelle et l’intrados de l’ancienne sera fermé par un mur d’1m d’épaisseur du même côté les culées, et les piles pour faire disparaître toute taille dans le lit du ravin seront prolongées par des murs de 1,50m de hauteur allant se relier aux culées et à la pile d’un autre pont à deux arches établi avant celui qu’il s’agit de réparer</a:t>
            </a:r>
            <a:r>
              <a:rPr lang="fr-FR" sz="2000" dirty="0">
                <a:latin typeface="Calibri"/>
                <a:cs typeface="Segoe UI"/>
              </a:rPr>
              <a:t> ».</a:t>
            </a:r>
            <a:r>
              <a:rPr lang="en-US" sz="2000" dirty="0">
                <a:latin typeface="Calibri"/>
                <a:cs typeface="Segoe UI"/>
              </a:rPr>
              <a:t>​</a:t>
            </a:r>
            <a:endParaRPr lang="en-US" dirty="0"/>
          </a:p>
          <a:p>
            <a:r>
              <a:rPr lang="fr-FR" sz="2000" dirty="0">
                <a:latin typeface="Calibri"/>
                <a:cs typeface="Segoe UI"/>
              </a:rPr>
              <a:t>« </a:t>
            </a:r>
            <a:r>
              <a:rPr lang="fr-FR" sz="2000" i="1" dirty="0">
                <a:latin typeface="Calibri"/>
                <a:cs typeface="Segoe UI"/>
              </a:rPr>
              <a:t>Les moellons viendront des carrières de Trans et Draguignan, le tuf des carrières exploitées aux Arcs. La dimension des blocs ne devra pas être inférieure à 0,70m pour les parements et à 0,40m en queues. La chaux viendra des fours de la Bédoule et le sable de l’Argens ».</a:t>
            </a:r>
            <a:r>
              <a:rPr lang="en-US" sz="2000" dirty="0">
                <a:latin typeface="Calibri"/>
                <a:cs typeface="Segoe UI"/>
              </a:rPr>
              <a:t>​</a:t>
            </a:r>
            <a:endParaRPr lang="en-US" sz="2000" dirty="0">
              <a:latin typeface="Calibri"/>
              <a:ea typeface="Calibri"/>
              <a:cs typeface="Segoe UI"/>
            </a:endParaRPr>
          </a:p>
          <a:p>
            <a:pPr algn="just"/>
            <a:r>
              <a:rPr lang="fr-FR" sz="2000" dirty="0">
                <a:latin typeface="Calibri"/>
                <a:cs typeface="Segoe UI"/>
              </a:rPr>
              <a:t>Le 15 juin 2010 a lieu une crue d’envergure exceptionnelle : à 16h35 le parapet et une partie de la voute du pont du Réal sont emportés, le niveau atteint est de 6 mètres au-dessus du fond du lit du Réal. Ce jour là il est tombé 410 litres d’eau au mètre carré !</a:t>
            </a:r>
            <a:r>
              <a:rPr lang="en-US" sz="2000" dirty="0">
                <a:latin typeface="Calibri"/>
                <a:cs typeface="Segoe UI"/>
              </a:rPr>
              <a:t>​</a:t>
            </a:r>
            <a:endParaRPr lang="en-US" sz="2000" dirty="0">
              <a:latin typeface="Calibri"/>
              <a:ea typeface="Calibri"/>
              <a:cs typeface="Segoe UI"/>
            </a:endParaRPr>
          </a:p>
          <a:p>
            <a:r>
              <a:rPr lang="fr-FR" sz="2000" dirty="0">
                <a:latin typeface="Calibri"/>
                <a:cs typeface="Segoe UI"/>
              </a:rPr>
              <a:t>Commencés fin 2013, les travaux de reconstruction du pont, d’élargissement du tunnel et de couverture du Réal sont terminés le 21 Juin 2014</a:t>
            </a:r>
            <a:r>
              <a:rPr lang="en-US" sz="2000" dirty="0">
                <a:latin typeface="Calibri"/>
                <a:cs typeface="Segoe UI"/>
              </a:rPr>
              <a:t>​.</a:t>
            </a:r>
            <a:endParaRPr lang="en-US" sz="2000" dirty="0">
              <a:latin typeface="Calibri"/>
              <a:ea typeface="Calibri"/>
              <a:cs typeface="Segoe UI"/>
            </a:endParaRPr>
          </a:p>
          <a:p>
            <a:endParaRPr lang="en-US" sz="2000" dirty="0">
              <a:latin typeface="Calibri"/>
              <a:cs typeface="Segoe UI"/>
            </a:endParaRPr>
          </a:p>
          <a:p>
            <a:pPr algn="just"/>
            <a:r>
              <a:rPr lang="fr-FR" sz="2000" dirty="0">
                <a:latin typeface="Calibri"/>
                <a:cs typeface="Segoe UI"/>
              </a:rPr>
              <a:t>Recherches de Franck Dugas</a:t>
            </a:r>
            <a:r>
              <a:rPr lang="en-US" sz="2000" dirty="0">
                <a:latin typeface="Calibri"/>
                <a:cs typeface="Segoe UI"/>
              </a:rPr>
              <a:t>​.</a:t>
            </a:r>
            <a:endParaRPr lang="en-US" sz="2000" dirty="0">
              <a:latin typeface="Calibri"/>
              <a:ea typeface="Calibri"/>
              <a:cs typeface="Segoe UI"/>
            </a:endParaRPr>
          </a:p>
        </p:txBody>
      </p:sp>
    </p:spTree>
    <p:extLst>
      <p:ext uri="{BB962C8B-B14F-4D97-AF65-F5344CB8AC3E}">
        <p14:creationId xmlns:p14="http://schemas.microsoft.com/office/powerpoint/2010/main" val="32667035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60B1DD76-718C-4FEF-9D4E-94B9573E479D}">
  <ds:schemaRefs>
    <ds:schemaRef ds:uri="http://schemas.microsoft.com/sharepoint/v3/contenttype/forms"/>
  </ds:schemaRefs>
</ds:datastoreItem>
</file>

<file path=customXml/itemProps2.xml><?xml version="1.0" encoding="utf-8"?>
<ds:datastoreItem xmlns:ds="http://schemas.openxmlformats.org/officeDocument/2006/customXml" ds:itemID="{EFC07F79-7BCC-4691-BBF9-65CDED08D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71F818-7059-499E-98AE-E459B18C8908}">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43</cp:revision>
  <dcterms:created xsi:type="dcterms:W3CDTF">2025-07-17T12:57:09Z</dcterms:created>
  <dcterms:modified xsi:type="dcterms:W3CDTF">2025-07-26T12:25:47Z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