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Lst>
  <p:sldSz cx="6858000" cy="12192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45" d="100"/>
          <a:sy n="45" d="100"/>
        </p:scale>
        <p:origin x="2626"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57250" y="1995312"/>
            <a:ext cx="5143500" cy="4244622"/>
          </a:xfrm>
        </p:spPr>
        <p:txBody>
          <a:bodyPr anchor="b"/>
          <a:lstStyle>
            <a:lvl1pPr algn="ctr">
              <a:defRPr sz="3375"/>
            </a:lvl1pPr>
          </a:lstStyle>
          <a:p>
            <a:r>
              <a:rPr lang="fr-FR"/>
              <a:t>Modifiez le style du titre</a:t>
            </a:r>
          </a:p>
        </p:txBody>
      </p:sp>
      <p:sp>
        <p:nvSpPr>
          <p:cNvPr id="3" name="Sous-titre 2"/>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06/10/2025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06/10/2025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07756" y="649111"/>
            <a:ext cx="1478756" cy="10332156"/>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71487" y="649111"/>
            <a:ext cx="4350544" cy="10332156"/>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06/10/2025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06/10/2025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467916" y="3039535"/>
            <a:ext cx="5915025" cy="5071532"/>
          </a:xfrm>
        </p:spPr>
        <p:txBody>
          <a:bodyPr anchor="b"/>
          <a:lstStyle>
            <a:lvl1pPr>
              <a:defRPr sz="3375"/>
            </a:lvl1pPr>
          </a:lstStyle>
          <a:p>
            <a:r>
              <a:rPr lang="fr-FR"/>
              <a:t>Modifiez le style du titre</a:t>
            </a:r>
          </a:p>
        </p:txBody>
      </p:sp>
      <p:sp>
        <p:nvSpPr>
          <p:cNvPr id="3" name="Espace réservé du texte 2"/>
          <p:cNvSpPr>
            <a:spLocks noGrp="1"/>
          </p:cNvSpPr>
          <p:nvPr>
            <p:ph type="body" idx="1"/>
          </p:nvPr>
        </p:nvSpPr>
        <p:spPr>
          <a:xfrm>
            <a:off x="467916" y="8159046"/>
            <a:ext cx="5915025" cy="266699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fr-FR" smtClean="0"/>
              <a:t>06/10/2025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71488"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471863" y="3245556"/>
            <a:ext cx="2914650" cy="7735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06/10/2025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72381" y="649112"/>
            <a:ext cx="5915025" cy="2356556"/>
          </a:xfrm>
        </p:spPr>
        <p:txBody>
          <a:bodyPr/>
          <a:lstStyle/>
          <a:p>
            <a:r>
              <a:rPr lang="fr-FR"/>
              <a:t>Modifiez le style du titre</a:t>
            </a:r>
          </a:p>
        </p:txBody>
      </p:sp>
      <p:sp>
        <p:nvSpPr>
          <p:cNvPr id="3" name="Espace réservé du texte 2"/>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4" name="Espace réservé du contenu 3"/>
          <p:cNvSpPr>
            <a:spLocks noGrp="1"/>
          </p:cNvSpPr>
          <p:nvPr>
            <p:ph sz="half" idx="2"/>
          </p:nvPr>
        </p:nvSpPr>
        <p:spPr>
          <a:xfrm>
            <a:off x="472381" y="4453467"/>
            <a:ext cx="2901255"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Modifiez les styles du texte du masque</a:t>
            </a:r>
          </a:p>
        </p:txBody>
      </p:sp>
      <p:sp>
        <p:nvSpPr>
          <p:cNvPr id="6" name="Espace réservé du contenu 5"/>
          <p:cNvSpPr>
            <a:spLocks noGrp="1"/>
          </p:cNvSpPr>
          <p:nvPr>
            <p:ph sz="quarter" idx="4"/>
          </p:nvPr>
        </p:nvSpPr>
        <p:spPr>
          <a:xfrm>
            <a:off x="3471863" y="4453467"/>
            <a:ext cx="2915543" cy="6550379"/>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8941B0-F4D5-4460-BCAD-F7E2B41A8257}" type="datetimeFigureOut">
              <a:rPr lang="fr-FR" smtClean="0"/>
              <a:t>06/10/2025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8941B0-F4D5-4460-BCAD-F7E2B41A8257}" type="datetimeFigureOut">
              <a:rPr lang="fr-FR" smtClean="0"/>
              <a:t>06/10/2025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fr-FR" smtClean="0"/>
              <a:t>06/10/2025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du contenu 2"/>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06/10/2025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72381" y="812800"/>
            <a:ext cx="2211883" cy="2844800"/>
          </a:xfrm>
        </p:spPr>
        <p:txBody>
          <a:bodyPr anchor="b"/>
          <a:lstStyle>
            <a:lvl1pPr>
              <a:defRPr sz="1800"/>
            </a:lvl1pPr>
          </a:lstStyle>
          <a:p>
            <a:r>
              <a:rPr lang="fr-FR"/>
              <a:t>Modifiez le style du titre</a:t>
            </a:r>
          </a:p>
        </p:txBody>
      </p:sp>
      <p:sp>
        <p:nvSpPr>
          <p:cNvPr id="3" name="Espace réservé pour une image  2"/>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fr-FR" smtClean="0"/>
              <a:t>06/10/2025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C6CCC6-2BE5-4E42-96A4-D1E8E81A3D8E}" type="slidenum">
              <a:rPr lang="fr-FR" smtClean="0"/>
              <a:t>‹N°›</a:t>
            </a:fld>
            <a:endParaRPr lang="fr-FR"/>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82000"/>
                  </a:schemeClr>
                </a:solidFill>
              </a:defRPr>
            </a:lvl1pPr>
          </a:lstStyle>
          <a:p>
            <a:fld id="{638941B0-F4D5-4460-BCAD-F7E2B41A8257}" type="datetimeFigureOut">
              <a:rPr lang="fr-FR" smtClean="0"/>
              <a:t>06/10/2025</a:t>
            </a:fld>
            <a:endParaRPr lang="fr-FR"/>
          </a:p>
        </p:txBody>
      </p:sp>
      <p:sp>
        <p:nvSpPr>
          <p:cNvPr id="5" name="Espace réservé du pied de page 4"/>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r-FR"/>
          </a:p>
        </p:txBody>
      </p:sp>
      <p:sp>
        <p:nvSpPr>
          <p:cNvPr id="6" name="Espace réservé du numéro de diapositive 5"/>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82000"/>
                  </a:schemeClr>
                </a:solidFill>
              </a:defRPr>
            </a:lvl1pPr>
          </a:lstStyle>
          <a:p>
            <a:fld id="{27C6CCC6-2BE5-4E42-96A4-D1E8E81A3D8E}" type="slidenum">
              <a:rPr lang="fr-FR" smtClean="0"/>
              <a:t>‹N°›</a:t>
            </a:fld>
            <a:endParaRPr lang="fr-FR"/>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Graphique, capture d’écran, graphisme, Police&#10;&#10;Le contenu généré par l’IA peut être incorrect.">
            <a:extLst>
              <a:ext uri="{FF2B5EF4-FFF2-40B4-BE49-F238E27FC236}">
                <a16:creationId xmlns:a16="http://schemas.microsoft.com/office/drawing/2014/main" id="{45B55CE9-A321-CB2C-C1CE-7BAFD56B25EE}"/>
              </a:ext>
            </a:extLst>
          </p:cNvPr>
          <p:cNvPicPr>
            <a:picLocks noChangeAspect="1"/>
          </p:cNvPicPr>
          <p:nvPr/>
        </p:nvPicPr>
        <p:blipFill>
          <a:blip r:embed="rId2"/>
          <a:stretch>
            <a:fillRect/>
          </a:stretch>
        </p:blipFill>
        <p:spPr>
          <a:xfrm>
            <a:off x="2445" y="163855"/>
            <a:ext cx="2981325" cy="866775"/>
          </a:xfrm>
          <a:prstGeom prst="rect">
            <a:avLst/>
          </a:prstGeom>
        </p:spPr>
      </p:pic>
      <p:sp>
        <p:nvSpPr>
          <p:cNvPr id="5" name="Titre 1">
            <a:extLst>
              <a:ext uri="{FF2B5EF4-FFF2-40B4-BE49-F238E27FC236}">
                <a16:creationId xmlns:a16="http://schemas.microsoft.com/office/drawing/2014/main" id="{844C1C6E-B81F-E72A-12CA-3D2C54914390}"/>
              </a:ext>
            </a:extLst>
          </p:cNvPr>
          <p:cNvSpPr txBox="1">
            <a:spLocks/>
          </p:cNvSpPr>
          <p:nvPr/>
        </p:nvSpPr>
        <p:spPr>
          <a:xfrm>
            <a:off x="-16286" y="995565"/>
            <a:ext cx="6861682" cy="1112524"/>
          </a:xfrm>
          <a:prstGeom prst="rect">
            <a:avLst/>
          </a:prstGeom>
          <a:solidFill>
            <a:srgbClr val="3366CC">
              <a:alpha val="50196"/>
            </a:srgbClr>
          </a:solidFill>
        </p:spPr>
        <p:txBody>
          <a:bodyPr vert="horz" lIns="91440" tIns="45720" rIns="91440" bIns="45720" rtlCol="0" anchor="ctr">
            <a:normAutofit/>
          </a:bodyPr>
          <a:lstStyle>
            <a:defPPr>
              <a:defRPr lang="en-US"/>
            </a:defPPr>
            <a:lvl1pPr marL="0" algn="l" defTabSz="755934" rtl="0" eaLnBrk="1" latinLnBrk="0" hangingPunct="1">
              <a:lnSpc>
                <a:spcPct val="90000"/>
              </a:lnSpc>
              <a:spcBef>
                <a:spcPct val="0"/>
              </a:spcBef>
              <a:buNone/>
              <a:defRPr sz="3637" kern="1200">
                <a:solidFill>
                  <a:schemeClr val="tx1"/>
                </a:solidFill>
                <a:latin typeface="+mj-lt"/>
                <a:ea typeface="+mj-ea"/>
                <a:cs typeface="+mj-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r-FR" sz="5400" dirty="0"/>
              <a:t>La fontaine du château</a:t>
            </a:r>
            <a:endParaRPr lang="en-US" dirty="0"/>
          </a:p>
        </p:txBody>
      </p:sp>
      <p:sp>
        <p:nvSpPr>
          <p:cNvPr id="8" name="TextBox 7">
            <a:extLst>
              <a:ext uri="{FF2B5EF4-FFF2-40B4-BE49-F238E27FC236}">
                <a16:creationId xmlns:a16="http://schemas.microsoft.com/office/drawing/2014/main" id="{72351A86-C1F4-3D2B-49D9-92D3EB10D23D}"/>
              </a:ext>
            </a:extLst>
          </p:cNvPr>
          <p:cNvSpPr txBox="1"/>
          <p:nvPr/>
        </p:nvSpPr>
        <p:spPr>
          <a:xfrm>
            <a:off x="0" y="7887729"/>
            <a:ext cx="6857998" cy="129266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alibri"/>
                <a:ea typeface="Calibri"/>
                <a:cs typeface="Calibri"/>
              </a:rPr>
              <a:t>En résumé,</a:t>
            </a:r>
          </a:p>
          <a:p>
            <a:endParaRPr lang="en-US" dirty="0"/>
          </a:p>
          <a:p>
            <a:r>
              <a:rPr lang="fr-FR" dirty="0"/>
              <a:t>La Fontaine du château est mentionnée de nombreuses fois au cours des XVIIIe et XIXe siècles. </a:t>
            </a:r>
          </a:p>
        </p:txBody>
      </p:sp>
      <p:pic>
        <p:nvPicPr>
          <p:cNvPr id="3" name="Image 2" descr="Une image contenant texte, écriture manuscrite, Vélin, lettre&#10;&#10;Le contenu généré par l’IA peut être incorrect.">
            <a:extLst>
              <a:ext uri="{FF2B5EF4-FFF2-40B4-BE49-F238E27FC236}">
                <a16:creationId xmlns:a16="http://schemas.microsoft.com/office/drawing/2014/main" id="{D633BAEB-8394-7A07-9DBA-0233ADD9F99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401192"/>
            <a:ext cx="6858000" cy="4680281"/>
          </a:xfrm>
          <a:prstGeom prst="rect">
            <a:avLst/>
          </a:prstGeom>
        </p:spPr>
      </p:pic>
    </p:spTree>
    <p:extLst>
      <p:ext uri="{BB962C8B-B14F-4D97-AF65-F5344CB8AC3E}">
        <p14:creationId xmlns:p14="http://schemas.microsoft.com/office/powerpoint/2010/main" val="3784089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01452D-3B7E-D061-F4FD-03EDA19B79C7}"/>
              </a:ext>
            </a:extLst>
          </p:cNvPr>
          <p:cNvSpPr txBox="1"/>
          <p:nvPr/>
        </p:nvSpPr>
        <p:spPr>
          <a:xfrm>
            <a:off x="0" y="-1"/>
            <a:ext cx="6857999" cy="115723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alibri"/>
                <a:ea typeface="Calibri"/>
                <a:cs typeface="Calibri"/>
              </a:rPr>
              <a:t>Pour </a:t>
            </a:r>
            <a:r>
              <a:rPr lang="en-US" sz="2400" b="1" dirty="0" err="1">
                <a:latin typeface="Calibri"/>
                <a:ea typeface="Calibri"/>
                <a:cs typeface="Calibri"/>
              </a:rPr>
              <a:t>en</a:t>
            </a:r>
            <a:r>
              <a:rPr lang="en-US" sz="2400" b="1" dirty="0">
                <a:latin typeface="Calibri"/>
                <a:ea typeface="Calibri"/>
                <a:cs typeface="Calibri"/>
              </a:rPr>
              <a:t> savoir plus,</a:t>
            </a:r>
          </a:p>
          <a:p>
            <a:endParaRPr lang="en-US" sz="2000" dirty="0">
              <a:latin typeface="Calibri"/>
              <a:ea typeface="Calibri"/>
              <a:cs typeface="Calibri"/>
            </a:endParaRPr>
          </a:p>
          <a:p>
            <a:r>
              <a:rPr lang="fr-FR" dirty="0"/>
              <a:t>Le 19 février 1740, le maire Jean François Fedon fait dresser un plan des  six arcs qui supportent l’aqueduc menant l’eau au château. Lequel aqueduc repose aussi sur le mur sud du cimetière.</a:t>
            </a:r>
          </a:p>
          <a:p>
            <a:endParaRPr lang="fr-FR" dirty="0"/>
          </a:p>
          <a:p>
            <a:r>
              <a:rPr lang="fr-FR" dirty="0"/>
              <a:t>Extrait des archives : </a:t>
            </a:r>
            <a:r>
              <a:rPr lang="fr-FR" i="1" dirty="0"/>
              <a:t>« Les aqueducs qui portent l’eau à la fontaine du château sont ruinés et ont besoin d’être réparés, la plus grande partie refaits et le reste réparé de la manière qui suit.</a:t>
            </a:r>
          </a:p>
          <a:p>
            <a:endParaRPr lang="fr-FR" dirty="0"/>
          </a:p>
          <a:p>
            <a:r>
              <a:rPr lang="fr-FR" i="1" dirty="0"/>
              <a:t>Depuis la serve où les eaux sont partagées avec la communauté jusques au premier arc il se trouve une muraille de dix cannes a environ quatorze pans hauteur mais qui étant enduite, et les trous bouchés elle pourrait subsister encore plusieurs années 8 journées de maçon pourraient suffire pour faire cette réparation.</a:t>
            </a:r>
          </a:p>
          <a:p>
            <a:endParaRPr lang="fr-FR" dirty="0"/>
          </a:p>
          <a:p>
            <a:r>
              <a:rPr lang="fr-FR" i="1" dirty="0"/>
              <a:t>Depuis la fin de la muraille jusques au cimetière il y a une distance de deux cent quatre cannes pans ou il y avait six arcs de 28 pans de diamètre chacun et six pans de pied droit de trois pans épaisseur lesquels arcs sont la plus grande partie tombés et le reste menasse une ruine inévitable. L’on y avait substitué de pièces de bois </a:t>
            </a:r>
            <a:r>
              <a:rPr lang="fr-FR" i="1" dirty="0" err="1"/>
              <a:t>quoutre</a:t>
            </a:r>
            <a:r>
              <a:rPr lang="fr-FR" i="1" dirty="0"/>
              <a:t> qu’elles </a:t>
            </a:r>
            <a:r>
              <a:rPr lang="fr-FR" i="1" dirty="0" err="1"/>
              <a:t>dépourissent</a:t>
            </a:r>
            <a:r>
              <a:rPr lang="fr-FR" i="1" dirty="0"/>
              <a:t> dans peu de tems, l’on ne peut plus en mettre de nouvelles a cause que la </a:t>
            </a:r>
            <a:r>
              <a:rPr lang="fr-FR" i="1" dirty="0" err="1"/>
              <a:t>massonnerie</a:t>
            </a:r>
            <a:r>
              <a:rPr lang="fr-FR" i="1" dirty="0"/>
              <a:t> </a:t>
            </a:r>
            <a:r>
              <a:rPr lang="fr-FR" i="1" dirty="0" err="1"/>
              <a:t>sapuyonit</a:t>
            </a:r>
            <a:r>
              <a:rPr lang="fr-FR" i="1" dirty="0"/>
              <a:t> est très mauvaise et ne peut plus les soutenir il est par conséquent absolument nécessaire de faire lesdits arcs et ils doivent être refaits avec pierre de tuf taillée, depuis le </a:t>
            </a:r>
            <a:r>
              <a:rPr lang="fr-FR" i="1" dirty="0" err="1"/>
              <a:t>rez</a:t>
            </a:r>
            <a:r>
              <a:rPr lang="fr-FR" i="1" dirty="0"/>
              <a:t> de terre, laquelle pierre aura au moins un pan et demi épaisseur lesquels arcs seront montés </a:t>
            </a:r>
            <a:r>
              <a:rPr lang="fr-FR" i="1" dirty="0" err="1"/>
              <a:t>surlacer</a:t>
            </a:r>
            <a:r>
              <a:rPr lang="fr-FR" i="1" dirty="0"/>
              <a:t> rond a la façon qu’il reste au dessus assez de vide pour faire un massif de </a:t>
            </a:r>
            <a:r>
              <a:rPr lang="fr-FR" i="1" dirty="0" err="1"/>
              <a:t>massonnerie</a:t>
            </a:r>
            <a:r>
              <a:rPr lang="fr-FR" i="1" dirty="0"/>
              <a:t> de quatre pans hauteur, du même large que les arcs dans lesquels quatre pans y sera comprise le tout de </a:t>
            </a:r>
            <a:r>
              <a:rPr lang="fr-FR" i="1" dirty="0" err="1"/>
              <a:t>ranade</a:t>
            </a:r>
            <a:r>
              <a:rPr lang="fr-FR" i="1" dirty="0"/>
              <a:t>. Et dans ledit massif on y fera le canal de l’eau qui sera bien bétonné et de ¾ de pan largeur avec un pan profondeur tout lequel ouvrage sera fait de bonnes pierres et de bon mortier et fait de bonne sable de rivière a </a:t>
            </a:r>
            <a:r>
              <a:rPr lang="fr-FR" i="1" dirty="0" err="1"/>
              <a:t>enduir</a:t>
            </a:r>
            <a:r>
              <a:rPr lang="fr-FR" i="1" dirty="0"/>
              <a:t> dans lequel ouvrage des six arcs sil est nécessaire. »</a:t>
            </a:r>
          </a:p>
          <a:p>
            <a:endParaRPr lang="fr-FR" dirty="0"/>
          </a:p>
          <a:p>
            <a:r>
              <a:rPr lang="fr-FR" dirty="0"/>
              <a:t>En avril 1749 la communauté fait dresser un devis car des réparations sont nécessaires sur une distance de 492 cannes au canal d’amenée d’eau partant de la source de Ste Cécile et allant au château.</a:t>
            </a:r>
          </a:p>
          <a:p>
            <a:endParaRPr lang="en-US" dirty="0"/>
          </a:p>
        </p:txBody>
      </p:sp>
    </p:spTree>
    <p:extLst>
      <p:ext uri="{BB962C8B-B14F-4D97-AF65-F5344CB8AC3E}">
        <p14:creationId xmlns:p14="http://schemas.microsoft.com/office/powerpoint/2010/main" val="3934443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ACF3EE7-5FA5-EA5C-3DE5-355B95499CE0}"/>
              </a:ext>
            </a:extLst>
          </p:cNvPr>
          <p:cNvSpPr>
            <a:spLocks noGrp="1"/>
          </p:cNvSpPr>
          <p:nvPr>
            <p:ph idx="1"/>
          </p:nvPr>
        </p:nvSpPr>
        <p:spPr>
          <a:xfrm>
            <a:off x="0" y="0"/>
            <a:ext cx="6858000" cy="12191999"/>
          </a:xfrm>
        </p:spPr>
        <p:txBody>
          <a:bodyPr>
            <a:normAutofit lnSpcReduction="10000"/>
          </a:bodyPr>
          <a:lstStyle/>
          <a:p>
            <a:pPr marL="0" indent="0">
              <a:buNone/>
            </a:pPr>
            <a:endParaRPr lang="fr-FR" dirty="0"/>
          </a:p>
          <a:p>
            <a:pPr marL="0" indent="0">
              <a:buNone/>
            </a:pPr>
            <a:r>
              <a:rPr lang="fr-FR" dirty="0"/>
              <a:t>Du 26 juin 1774 au 23 août 1777 de nombreux constats de dégradation et de travaux sont effectués sur ce même canal.</a:t>
            </a:r>
          </a:p>
          <a:p>
            <a:pPr marL="0" indent="0">
              <a:buNone/>
            </a:pPr>
            <a:endParaRPr lang="fr-FR" dirty="0"/>
          </a:p>
          <a:p>
            <a:pPr marL="0" indent="0">
              <a:buNone/>
            </a:pPr>
            <a:r>
              <a:rPr lang="fr-FR" dirty="0"/>
              <a:t>En février 1830 Manon Lombard demande la remise en état de l’aqueduc des fontaines desservant l’ancien château et ses dépendances en vertu d’une transaction passée entre le seigneur et la commune en 1723.</a:t>
            </a:r>
          </a:p>
          <a:p>
            <a:pPr marL="0" indent="0">
              <a:buNone/>
            </a:pPr>
            <a:endParaRPr lang="fr-FR" dirty="0"/>
          </a:p>
          <a:p>
            <a:pPr marL="0" indent="0">
              <a:buNone/>
            </a:pPr>
            <a:r>
              <a:rPr lang="fr-FR" dirty="0"/>
              <a:t>En 1831 le conseil municipal est d’accord pour l’achat du château et de son quotient d’eau.</a:t>
            </a:r>
          </a:p>
          <a:p>
            <a:pPr marL="0" indent="0">
              <a:buNone/>
            </a:pPr>
            <a:endParaRPr lang="fr-FR" dirty="0"/>
          </a:p>
          <a:p>
            <a:pPr marL="0" indent="0">
              <a:buNone/>
            </a:pPr>
            <a:r>
              <a:rPr lang="fr-FR" dirty="0"/>
              <a:t>En novembre 1875 Les problèmes d’entretien du conduit des fontaines sont constants, on envisage de réutiliser l’ancien aqueduc et le château d’eau situé au pied de la tour.</a:t>
            </a:r>
          </a:p>
          <a:p>
            <a:pPr marL="0" indent="0">
              <a:buNone/>
            </a:pPr>
            <a:endParaRPr lang="fr-FR" dirty="0"/>
          </a:p>
          <a:p>
            <a:pPr marL="0" indent="0">
              <a:buNone/>
            </a:pPr>
            <a:r>
              <a:rPr lang="fr-FR" dirty="0"/>
              <a:t>En février 1877 les travaux de la conduite en fonte et du château d’eau au pied de la tour sont achevés.</a:t>
            </a:r>
          </a:p>
          <a:p>
            <a:pPr marL="0" indent="0">
              <a:buNone/>
            </a:pPr>
            <a:endParaRPr lang="fr-FR" dirty="0"/>
          </a:p>
          <a:p>
            <a:pPr marL="0" indent="0">
              <a:buNone/>
            </a:pPr>
            <a:r>
              <a:rPr lang="fr-FR" dirty="0"/>
              <a:t>* Les recherches ont été réalisées par Franck Dugas</a:t>
            </a:r>
          </a:p>
        </p:txBody>
      </p:sp>
    </p:spTree>
    <p:extLst>
      <p:ext uri="{BB962C8B-B14F-4D97-AF65-F5344CB8AC3E}">
        <p14:creationId xmlns:p14="http://schemas.microsoft.com/office/powerpoint/2010/main" val="358253282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4c7469f-ea08-4a28-abbd-883824f19f6c">
      <Terms xmlns="http://schemas.microsoft.com/office/infopath/2007/PartnerControls"/>
    </lcf76f155ced4ddcb4097134ff3c332f>
    <TaxCatchAll xmlns="43590ac0-9243-467b-ab7d-a880e2fba6e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DCF7233F6F4F749B98EBCA55174F2BE" ma:contentTypeVersion="13" ma:contentTypeDescription="Create a new document." ma:contentTypeScope="" ma:versionID="0241d21bc49f817ab8e67d29f8f654ef">
  <xsd:schema xmlns:xsd="http://www.w3.org/2001/XMLSchema" xmlns:xs="http://www.w3.org/2001/XMLSchema" xmlns:p="http://schemas.microsoft.com/office/2006/metadata/properties" xmlns:ns2="f4c7469f-ea08-4a28-abbd-883824f19f6c" xmlns:ns3="43590ac0-9243-467b-ab7d-a880e2fba6e9" targetNamespace="http://schemas.microsoft.com/office/2006/metadata/properties" ma:root="true" ma:fieldsID="835ddc4750dae39e496f17abcc570d02" ns2:_="" ns3:_="">
    <xsd:import namespace="f4c7469f-ea08-4a28-abbd-883824f19f6c"/>
    <xsd:import namespace="43590ac0-9243-467b-ab7d-a880e2fba6e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7469f-ea08-4a28-abbd-883824f19f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d3dca8c-85d8-48db-af3d-7e663b093e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590ac0-9243-467b-ab7d-a880e2fba6e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700ba1-d8af-4814-8fff-c6fe6aa8a9fb}" ma:internalName="TaxCatchAll" ma:showField="CatchAllData" ma:web="43590ac0-9243-467b-ab7d-a880e2fba6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2B9B34-CB29-4D60-A5ED-3F65E3ACB4A2}">
  <ds:schemaRefs>
    <ds:schemaRef ds:uri="http://schemas.microsoft.com/office/2006/metadata/properties"/>
    <ds:schemaRef ds:uri="http://schemas.microsoft.com/office/infopath/2007/PartnerControls"/>
    <ds:schemaRef ds:uri="f4c7469f-ea08-4a28-abbd-883824f19f6c"/>
    <ds:schemaRef ds:uri="43590ac0-9243-467b-ab7d-a880e2fba6e9"/>
  </ds:schemaRefs>
</ds:datastoreItem>
</file>

<file path=customXml/itemProps2.xml><?xml version="1.0" encoding="utf-8"?>
<ds:datastoreItem xmlns:ds="http://schemas.openxmlformats.org/officeDocument/2006/customXml" ds:itemID="{10B419E4-FB37-40C1-89AC-7299B47DC2A8}">
  <ds:schemaRefs>
    <ds:schemaRef ds:uri="http://schemas.microsoft.com/sharepoint/v3/contenttype/forms"/>
  </ds:schemaRefs>
</ds:datastoreItem>
</file>

<file path=customXml/itemProps3.xml><?xml version="1.0" encoding="utf-8"?>
<ds:datastoreItem xmlns:ds="http://schemas.openxmlformats.org/officeDocument/2006/customXml" ds:itemID="{AB182B96-7389-4B1B-8712-1D27E901F3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c7469f-ea08-4a28-abbd-883824f19f6c"/>
    <ds:schemaRef ds:uri="43590ac0-9243-467b-ab7d-a880e2fba6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TotalTime>
  <Words>564</Words>
  <Application>Microsoft Office PowerPoint</Application>
  <PresentationFormat>Grand écran</PresentationFormat>
  <Paragraphs>27</Paragraphs>
  <Slides>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vt:i4>
      </vt:variant>
    </vt:vector>
  </HeadingPairs>
  <TitlesOfParts>
    <vt:vector size="8" baseType="lpstr">
      <vt:lpstr>Aptos</vt:lpstr>
      <vt:lpstr>Aptos Display</vt:lpstr>
      <vt:lpstr>Arial</vt:lpstr>
      <vt:lpstr>Calibri</vt:lpstr>
      <vt:lpstr>Thème Office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COLLET Laurene</cp:lastModifiedBy>
  <cp:revision>32</cp:revision>
  <dcterms:created xsi:type="dcterms:W3CDTF">2025-07-22T07:11:02Z</dcterms:created>
  <dcterms:modified xsi:type="dcterms:W3CDTF">2025-10-06T14:29:12Z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0x010100FDCF7233F6F4F749B98EBCA55174F2BE</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