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5148263" cy="125999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5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84" autoAdjust="0"/>
    <p:restoredTop sz="94660"/>
  </p:normalViewPr>
  <p:slideViewPr>
    <p:cSldViewPr snapToGrid="0">
      <p:cViewPr varScale="1">
        <p:scale>
          <a:sx n="56" d="100"/>
          <a:sy n="56" d="100"/>
        </p:scale>
        <p:origin x="39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6120" y="2062083"/>
            <a:ext cx="4376024" cy="4386662"/>
          </a:xfrm>
        </p:spPr>
        <p:txBody>
          <a:bodyPr anchor="b"/>
          <a:lstStyle>
            <a:lvl1pPr algn="ctr">
              <a:defRPr sz="3378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3533" y="6617911"/>
            <a:ext cx="3861197" cy="3042080"/>
          </a:xfrm>
        </p:spPr>
        <p:txBody>
          <a:bodyPr/>
          <a:lstStyle>
            <a:lvl1pPr marL="0" indent="0" algn="ctr">
              <a:buNone/>
              <a:defRPr sz="1351"/>
            </a:lvl1pPr>
            <a:lvl2pPr marL="257404" indent="0" algn="ctr">
              <a:buNone/>
              <a:defRPr sz="1126"/>
            </a:lvl2pPr>
            <a:lvl3pPr marL="514807" indent="0" algn="ctr">
              <a:buNone/>
              <a:defRPr sz="1013"/>
            </a:lvl3pPr>
            <a:lvl4pPr marL="772211" indent="0" algn="ctr">
              <a:buNone/>
              <a:defRPr sz="901"/>
            </a:lvl4pPr>
            <a:lvl5pPr marL="1029614" indent="0" algn="ctr">
              <a:buNone/>
              <a:defRPr sz="901"/>
            </a:lvl5pPr>
            <a:lvl6pPr marL="1287018" indent="0" algn="ctr">
              <a:buNone/>
              <a:defRPr sz="901"/>
            </a:lvl6pPr>
            <a:lvl7pPr marL="1544422" indent="0" algn="ctr">
              <a:buNone/>
              <a:defRPr sz="901"/>
            </a:lvl7pPr>
            <a:lvl8pPr marL="1801825" indent="0" algn="ctr">
              <a:buNone/>
              <a:defRPr sz="901"/>
            </a:lvl8pPr>
            <a:lvl9pPr marL="2059229" indent="0" algn="ctr">
              <a:buNone/>
              <a:defRPr sz="901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3558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947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84226" y="670833"/>
            <a:ext cx="1110094" cy="1067790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3944" y="670833"/>
            <a:ext cx="3265929" cy="1067790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8611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1426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262" y="3141251"/>
            <a:ext cx="4440377" cy="5241244"/>
          </a:xfrm>
        </p:spPr>
        <p:txBody>
          <a:bodyPr anchor="b"/>
          <a:lstStyle>
            <a:lvl1pPr>
              <a:defRPr sz="3378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1262" y="8432079"/>
            <a:ext cx="4440377" cy="2756246"/>
          </a:xfrm>
        </p:spPr>
        <p:txBody>
          <a:bodyPr/>
          <a:lstStyle>
            <a:lvl1pPr marL="0" indent="0">
              <a:buNone/>
              <a:defRPr sz="1351">
                <a:solidFill>
                  <a:schemeClr val="tx1">
                    <a:tint val="82000"/>
                  </a:schemeClr>
                </a:solidFill>
              </a:defRPr>
            </a:lvl1pPr>
            <a:lvl2pPr marL="257404" indent="0">
              <a:buNone/>
              <a:defRPr sz="1126">
                <a:solidFill>
                  <a:schemeClr val="tx1">
                    <a:tint val="82000"/>
                  </a:schemeClr>
                </a:solidFill>
              </a:defRPr>
            </a:lvl2pPr>
            <a:lvl3pPr marL="514807" indent="0">
              <a:buNone/>
              <a:defRPr sz="1013">
                <a:solidFill>
                  <a:schemeClr val="tx1">
                    <a:tint val="82000"/>
                  </a:schemeClr>
                </a:solidFill>
              </a:defRPr>
            </a:lvl3pPr>
            <a:lvl4pPr marL="772211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4pPr>
            <a:lvl5pPr marL="1029614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5pPr>
            <a:lvl6pPr marL="1287018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6pPr>
            <a:lvl7pPr marL="1544422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7pPr>
            <a:lvl8pPr marL="1801825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8pPr>
            <a:lvl9pPr marL="2059229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5575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3943" y="3354163"/>
            <a:ext cx="2188012" cy="799457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6308" y="3354163"/>
            <a:ext cx="2188012" cy="799457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9756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14" y="670836"/>
            <a:ext cx="4440377" cy="243541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4614" y="3088748"/>
            <a:ext cx="2177956" cy="1513748"/>
          </a:xfrm>
        </p:spPr>
        <p:txBody>
          <a:bodyPr anchor="b"/>
          <a:lstStyle>
            <a:lvl1pPr marL="0" indent="0">
              <a:buNone/>
              <a:defRPr sz="1351" b="1"/>
            </a:lvl1pPr>
            <a:lvl2pPr marL="257404" indent="0">
              <a:buNone/>
              <a:defRPr sz="1126" b="1"/>
            </a:lvl2pPr>
            <a:lvl3pPr marL="514807" indent="0">
              <a:buNone/>
              <a:defRPr sz="1013" b="1"/>
            </a:lvl3pPr>
            <a:lvl4pPr marL="772211" indent="0">
              <a:buNone/>
              <a:defRPr sz="901" b="1"/>
            </a:lvl4pPr>
            <a:lvl5pPr marL="1029614" indent="0">
              <a:buNone/>
              <a:defRPr sz="901" b="1"/>
            </a:lvl5pPr>
            <a:lvl6pPr marL="1287018" indent="0">
              <a:buNone/>
              <a:defRPr sz="901" b="1"/>
            </a:lvl6pPr>
            <a:lvl7pPr marL="1544422" indent="0">
              <a:buNone/>
              <a:defRPr sz="901" b="1"/>
            </a:lvl7pPr>
            <a:lvl8pPr marL="1801825" indent="0">
              <a:buNone/>
              <a:defRPr sz="901" b="1"/>
            </a:lvl8pPr>
            <a:lvl9pPr marL="2059229" indent="0">
              <a:buNone/>
              <a:defRPr sz="901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4614" y="4602496"/>
            <a:ext cx="2177956" cy="676957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06309" y="3088748"/>
            <a:ext cx="2188682" cy="1513748"/>
          </a:xfrm>
        </p:spPr>
        <p:txBody>
          <a:bodyPr anchor="b"/>
          <a:lstStyle>
            <a:lvl1pPr marL="0" indent="0">
              <a:buNone/>
              <a:defRPr sz="1351" b="1"/>
            </a:lvl1pPr>
            <a:lvl2pPr marL="257404" indent="0">
              <a:buNone/>
              <a:defRPr sz="1126" b="1"/>
            </a:lvl2pPr>
            <a:lvl3pPr marL="514807" indent="0">
              <a:buNone/>
              <a:defRPr sz="1013" b="1"/>
            </a:lvl3pPr>
            <a:lvl4pPr marL="772211" indent="0">
              <a:buNone/>
              <a:defRPr sz="901" b="1"/>
            </a:lvl4pPr>
            <a:lvl5pPr marL="1029614" indent="0">
              <a:buNone/>
              <a:defRPr sz="901" b="1"/>
            </a:lvl5pPr>
            <a:lvl6pPr marL="1287018" indent="0">
              <a:buNone/>
              <a:defRPr sz="901" b="1"/>
            </a:lvl6pPr>
            <a:lvl7pPr marL="1544422" indent="0">
              <a:buNone/>
              <a:defRPr sz="901" b="1"/>
            </a:lvl7pPr>
            <a:lvl8pPr marL="1801825" indent="0">
              <a:buNone/>
              <a:defRPr sz="901" b="1"/>
            </a:lvl8pPr>
            <a:lvl9pPr marL="2059229" indent="0">
              <a:buNone/>
              <a:defRPr sz="901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06309" y="4602496"/>
            <a:ext cx="2188682" cy="676957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8462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1923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8251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14" y="839999"/>
            <a:ext cx="1660449" cy="2939997"/>
          </a:xfrm>
        </p:spPr>
        <p:txBody>
          <a:bodyPr anchor="b"/>
          <a:lstStyle>
            <a:lvl1pPr>
              <a:defRPr sz="180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8682" y="1814168"/>
            <a:ext cx="2606308" cy="8954158"/>
          </a:xfrm>
        </p:spPr>
        <p:txBody>
          <a:bodyPr/>
          <a:lstStyle>
            <a:lvl1pPr>
              <a:defRPr sz="1802"/>
            </a:lvl1pPr>
            <a:lvl2pPr>
              <a:defRPr sz="1576"/>
            </a:lvl2pPr>
            <a:lvl3pPr>
              <a:defRPr sz="1351"/>
            </a:lvl3pPr>
            <a:lvl4pPr>
              <a:defRPr sz="1126"/>
            </a:lvl4pPr>
            <a:lvl5pPr>
              <a:defRPr sz="1126"/>
            </a:lvl5pPr>
            <a:lvl6pPr>
              <a:defRPr sz="1126"/>
            </a:lvl6pPr>
            <a:lvl7pPr>
              <a:defRPr sz="1126"/>
            </a:lvl7pPr>
            <a:lvl8pPr>
              <a:defRPr sz="1126"/>
            </a:lvl8pPr>
            <a:lvl9pPr>
              <a:defRPr sz="1126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614" y="3779996"/>
            <a:ext cx="1660449" cy="7002911"/>
          </a:xfrm>
        </p:spPr>
        <p:txBody>
          <a:bodyPr/>
          <a:lstStyle>
            <a:lvl1pPr marL="0" indent="0">
              <a:buNone/>
              <a:defRPr sz="901"/>
            </a:lvl1pPr>
            <a:lvl2pPr marL="257404" indent="0">
              <a:buNone/>
              <a:defRPr sz="788"/>
            </a:lvl2pPr>
            <a:lvl3pPr marL="514807" indent="0">
              <a:buNone/>
              <a:defRPr sz="676"/>
            </a:lvl3pPr>
            <a:lvl4pPr marL="772211" indent="0">
              <a:buNone/>
              <a:defRPr sz="563"/>
            </a:lvl4pPr>
            <a:lvl5pPr marL="1029614" indent="0">
              <a:buNone/>
              <a:defRPr sz="563"/>
            </a:lvl5pPr>
            <a:lvl6pPr marL="1287018" indent="0">
              <a:buNone/>
              <a:defRPr sz="563"/>
            </a:lvl6pPr>
            <a:lvl7pPr marL="1544422" indent="0">
              <a:buNone/>
              <a:defRPr sz="563"/>
            </a:lvl7pPr>
            <a:lvl8pPr marL="1801825" indent="0">
              <a:buNone/>
              <a:defRPr sz="563"/>
            </a:lvl8pPr>
            <a:lvl9pPr marL="2059229" indent="0">
              <a:buNone/>
              <a:defRPr sz="563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9652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14" y="839999"/>
            <a:ext cx="1660449" cy="2939997"/>
          </a:xfrm>
        </p:spPr>
        <p:txBody>
          <a:bodyPr anchor="b"/>
          <a:lstStyle>
            <a:lvl1pPr>
              <a:defRPr sz="180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88682" y="1814168"/>
            <a:ext cx="2606308" cy="8954158"/>
          </a:xfrm>
        </p:spPr>
        <p:txBody>
          <a:bodyPr anchor="t"/>
          <a:lstStyle>
            <a:lvl1pPr marL="0" indent="0">
              <a:buNone/>
              <a:defRPr sz="1802"/>
            </a:lvl1pPr>
            <a:lvl2pPr marL="257404" indent="0">
              <a:buNone/>
              <a:defRPr sz="1576"/>
            </a:lvl2pPr>
            <a:lvl3pPr marL="514807" indent="0">
              <a:buNone/>
              <a:defRPr sz="1351"/>
            </a:lvl3pPr>
            <a:lvl4pPr marL="772211" indent="0">
              <a:buNone/>
              <a:defRPr sz="1126"/>
            </a:lvl4pPr>
            <a:lvl5pPr marL="1029614" indent="0">
              <a:buNone/>
              <a:defRPr sz="1126"/>
            </a:lvl5pPr>
            <a:lvl6pPr marL="1287018" indent="0">
              <a:buNone/>
              <a:defRPr sz="1126"/>
            </a:lvl6pPr>
            <a:lvl7pPr marL="1544422" indent="0">
              <a:buNone/>
              <a:defRPr sz="1126"/>
            </a:lvl7pPr>
            <a:lvl8pPr marL="1801825" indent="0">
              <a:buNone/>
              <a:defRPr sz="1126"/>
            </a:lvl8pPr>
            <a:lvl9pPr marL="2059229" indent="0">
              <a:buNone/>
              <a:defRPr sz="1126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614" y="3779996"/>
            <a:ext cx="1660449" cy="7002911"/>
          </a:xfrm>
        </p:spPr>
        <p:txBody>
          <a:bodyPr/>
          <a:lstStyle>
            <a:lvl1pPr marL="0" indent="0">
              <a:buNone/>
              <a:defRPr sz="901"/>
            </a:lvl1pPr>
            <a:lvl2pPr marL="257404" indent="0">
              <a:buNone/>
              <a:defRPr sz="788"/>
            </a:lvl2pPr>
            <a:lvl3pPr marL="514807" indent="0">
              <a:buNone/>
              <a:defRPr sz="676"/>
            </a:lvl3pPr>
            <a:lvl4pPr marL="772211" indent="0">
              <a:buNone/>
              <a:defRPr sz="563"/>
            </a:lvl4pPr>
            <a:lvl5pPr marL="1029614" indent="0">
              <a:buNone/>
              <a:defRPr sz="563"/>
            </a:lvl5pPr>
            <a:lvl6pPr marL="1287018" indent="0">
              <a:buNone/>
              <a:defRPr sz="563"/>
            </a:lvl6pPr>
            <a:lvl7pPr marL="1544422" indent="0">
              <a:buNone/>
              <a:defRPr sz="563"/>
            </a:lvl7pPr>
            <a:lvl8pPr marL="1801825" indent="0">
              <a:buNone/>
              <a:defRPr sz="563"/>
            </a:lvl8pPr>
            <a:lvl9pPr marL="2059229" indent="0">
              <a:buNone/>
              <a:defRPr sz="563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7506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3943" y="670836"/>
            <a:ext cx="4440377" cy="24354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3943" y="3354163"/>
            <a:ext cx="4440377" cy="79945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3943" y="11678325"/>
            <a:ext cx="1158359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A7AD578-B369-497F-9320-C2D3F783410C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05362" y="11678325"/>
            <a:ext cx="1737539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35961" y="11678325"/>
            <a:ext cx="1158359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2273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514807" rtl="0" eaLnBrk="1" latinLnBrk="0" hangingPunct="1">
        <a:lnSpc>
          <a:spcPct val="90000"/>
        </a:lnSpc>
        <a:spcBef>
          <a:spcPct val="0"/>
        </a:spcBef>
        <a:buNone/>
        <a:defRPr sz="247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702" indent="-128702" algn="l" defTabSz="51480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6" kern="1200">
          <a:solidFill>
            <a:schemeClr val="tx1"/>
          </a:solidFill>
          <a:latin typeface="+mn-lt"/>
          <a:ea typeface="+mn-ea"/>
          <a:cs typeface="+mn-cs"/>
        </a:defRPr>
      </a:lvl1pPr>
      <a:lvl2pPr marL="386105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43509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126" kern="1200">
          <a:solidFill>
            <a:schemeClr val="tx1"/>
          </a:solidFill>
          <a:latin typeface="+mn-lt"/>
          <a:ea typeface="+mn-ea"/>
          <a:cs typeface="+mn-cs"/>
        </a:defRPr>
      </a:lvl3pPr>
      <a:lvl4pPr marL="900913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8316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5720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3123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30527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7931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404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807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2211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9614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7018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4422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1825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9229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airie-les-arcs-sur-argens.fr/" TargetMode="External"/><Relationship Id="rId13" Type="http://schemas.openxmlformats.org/officeDocument/2006/relationships/hyperlink" Target="https://www.facebook.com/bastidesaintececile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4.jpeg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qrcodes-lesarcs.fr/tourisme/circuits_touristiques/parage/fichiers_thematiques/Fiche_porte_milante.pdf" TargetMode="External"/><Relationship Id="rId11" Type="http://schemas.openxmlformats.org/officeDocument/2006/relationships/hyperlink" Target="https://www.facebook.com/villelesarcssurargens" TargetMode="External"/><Relationship Id="rId5" Type="http://schemas.openxmlformats.org/officeDocument/2006/relationships/image" Target="../media/image3.jpg"/><Relationship Id="rId10" Type="http://schemas.openxmlformats.org/officeDocument/2006/relationships/image" Target="../media/image6.png"/><Relationship Id="rId4" Type="http://schemas.openxmlformats.org/officeDocument/2006/relationships/hyperlink" Target="https://www.qrcodes-lesarcs.fr/tourisme/circuits_touristiques/jeux/porte_milante_r&#233;ponse.jpg" TargetMode="Externa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ABBDF5-E007-9467-345C-0B74052C3613}"/>
              </a:ext>
            </a:extLst>
          </p:cNvPr>
          <p:cNvSpPr/>
          <p:nvPr/>
        </p:nvSpPr>
        <p:spPr>
          <a:xfrm>
            <a:off x="0" y="0"/>
            <a:ext cx="5148263" cy="1805070"/>
          </a:xfrm>
          <a:prstGeom prst="rect">
            <a:avLst/>
          </a:prstGeom>
          <a:solidFill>
            <a:srgbClr val="985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38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54A0B436-B541-9C56-12C7-1A0A32C5043A}"/>
              </a:ext>
            </a:extLst>
          </p:cNvPr>
          <p:cNvCxnSpPr>
            <a:cxnSpLocks/>
          </p:cNvCxnSpPr>
          <p:nvPr/>
        </p:nvCxnSpPr>
        <p:spPr>
          <a:xfrm>
            <a:off x="0" y="1805070"/>
            <a:ext cx="514826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9CB4ADC1-BA53-61B9-5760-A4BEE66586B1}"/>
              </a:ext>
            </a:extLst>
          </p:cNvPr>
          <p:cNvSpPr txBox="1"/>
          <p:nvPr/>
        </p:nvSpPr>
        <p:spPr>
          <a:xfrm rot="20963889">
            <a:off x="1154955" y="240203"/>
            <a:ext cx="3038110" cy="1324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7" dirty="0">
                <a:solidFill>
                  <a:schemeClr val="bg1"/>
                </a:solidFill>
                <a:latin typeface="The Constellation of Heracles" pitchFamily="2" charset="0"/>
              </a:rPr>
              <a:t>Cité médiévale</a:t>
            </a:r>
          </a:p>
        </p:txBody>
      </p:sp>
      <p:pic>
        <p:nvPicPr>
          <p:cNvPr id="3" name="Image 2" descr="Une image contenant texte, Police, noir, blanc&#10;&#10;Le contenu généré par l’IA peut être incorrect.">
            <a:extLst>
              <a:ext uri="{FF2B5EF4-FFF2-40B4-BE49-F238E27FC236}">
                <a16:creationId xmlns:a16="http://schemas.microsoft.com/office/drawing/2014/main" id="{7DA2698D-F6D6-0810-871B-0BA26B7805D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51" y="127118"/>
            <a:ext cx="4145632" cy="1163606"/>
          </a:xfrm>
          <a:prstGeom prst="rect">
            <a:avLst/>
          </a:prstGeom>
        </p:spPr>
      </p:pic>
      <p:pic>
        <p:nvPicPr>
          <p:cNvPr id="7" name="Image 6" descr="Une image contenant Graphique, Emblème, symbole, écusson&#10;&#10;Le contenu généré par l’IA peut être incorrect.">
            <a:extLst>
              <a:ext uri="{FF2B5EF4-FFF2-40B4-BE49-F238E27FC236}">
                <a16:creationId xmlns:a16="http://schemas.microsoft.com/office/drawing/2014/main" id="{B5CE71F8-F038-09E7-084A-968C1F43E3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7" r="78445" b="19475"/>
          <a:stretch>
            <a:fillRect/>
          </a:stretch>
        </p:blipFill>
        <p:spPr>
          <a:xfrm>
            <a:off x="2197319" y="1350384"/>
            <a:ext cx="953382" cy="1163606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A177D729-28C7-578A-8968-8860B55E7D8B}"/>
              </a:ext>
            </a:extLst>
          </p:cNvPr>
          <p:cNvSpPr txBox="1"/>
          <p:nvPr/>
        </p:nvSpPr>
        <p:spPr>
          <a:xfrm>
            <a:off x="0" y="2484211"/>
            <a:ext cx="5148263" cy="107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3" b="1" dirty="0">
                <a:latin typeface="Baguet Script" panose="020F0502020204030204" pitchFamily="2" charset="0"/>
              </a:rPr>
              <a:t>Bienvenue sur la plaque </a:t>
            </a:r>
          </a:p>
          <a:p>
            <a:pPr algn="ctr"/>
            <a:r>
              <a:rPr lang="fr-FR" sz="3203" b="1" dirty="0">
                <a:latin typeface="Baguet Script" panose="020F0502020204030204" pitchFamily="2" charset="0"/>
              </a:rPr>
              <a:t>de la porte </a:t>
            </a:r>
            <a:r>
              <a:rPr lang="fr-FR" sz="3203" b="1" dirty="0" err="1">
                <a:latin typeface="Baguet Script" panose="020F0502020204030204" pitchFamily="2" charset="0"/>
              </a:rPr>
              <a:t>milante</a:t>
            </a:r>
            <a:endParaRPr lang="fr-FR" sz="3203" b="1" dirty="0">
              <a:latin typeface="Baguet Script" panose="020F0502020204030204" pitchFamily="2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CAF53AE-6B8A-AC0D-3E04-BC588297F3A8}"/>
              </a:ext>
            </a:extLst>
          </p:cNvPr>
          <p:cNvSpPr txBox="1"/>
          <p:nvPr/>
        </p:nvSpPr>
        <p:spPr>
          <a:xfrm>
            <a:off x="0" y="5690436"/>
            <a:ext cx="5148263" cy="652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238" dirty="0"/>
              <a:t>Pour les plus joueurs d’entre vous</a:t>
            </a:r>
          </a:p>
          <a:p>
            <a:pPr algn="r"/>
            <a:r>
              <a:rPr lang="fr-FR" sz="1400" dirty="0"/>
              <a:t>Cliquez sur l’image pour avoir la réponse  </a:t>
            </a:r>
          </a:p>
        </p:txBody>
      </p:sp>
      <p:pic>
        <p:nvPicPr>
          <p:cNvPr id="17" name="Image 16">
            <a:hlinkClick r:id="rId4"/>
            <a:extLst>
              <a:ext uri="{FF2B5EF4-FFF2-40B4-BE49-F238E27FC236}">
                <a16:creationId xmlns:a16="http://schemas.microsoft.com/office/drawing/2014/main" id="{C9926887-970D-F4AD-56A6-3685A9F031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98487" y="6483364"/>
            <a:ext cx="1951287" cy="29269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ectangle 8">
            <a:hlinkClick r:id="rId6"/>
            <a:extLst>
              <a:ext uri="{FF2B5EF4-FFF2-40B4-BE49-F238E27FC236}">
                <a16:creationId xmlns:a16="http://schemas.microsoft.com/office/drawing/2014/main" id="{F5F5074E-5DF5-6E6F-A6DF-96CF75FA78E0}"/>
              </a:ext>
            </a:extLst>
          </p:cNvPr>
          <p:cNvSpPr/>
          <p:nvPr/>
        </p:nvSpPr>
        <p:spPr>
          <a:xfrm>
            <a:off x="146577" y="3815845"/>
            <a:ext cx="1207617" cy="1078215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38"/>
          </a:p>
        </p:txBody>
      </p:sp>
      <p:sp>
        <p:nvSpPr>
          <p:cNvPr id="10" name="ZoneTexte 9">
            <a:hlinkClick r:id="rId6"/>
            <a:extLst>
              <a:ext uri="{FF2B5EF4-FFF2-40B4-BE49-F238E27FC236}">
                <a16:creationId xmlns:a16="http://schemas.microsoft.com/office/drawing/2014/main" id="{9339CAB1-B89F-6C68-5D09-0CFF93A1218A}"/>
              </a:ext>
            </a:extLst>
          </p:cNvPr>
          <p:cNvSpPr txBox="1"/>
          <p:nvPr/>
        </p:nvSpPr>
        <p:spPr>
          <a:xfrm>
            <a:off x="-27335" y="4879714"/>
            <a:ext cx="5148264" cy="781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238" dirty="0"/>
              <a:t>Pour en savoir plus …</a:t>
            </a:r>
          </a:p>
          <a:p>
            <a:pPr algn="r"/>
            <a:endParaRPr lang="fr-FR" sz="2238" dirty="0"/>
          </a:p>
        </p:txBody>
      </p:sp>
      <p:sp>
        <p:nvSpPr>
          <p:cNvPr id="2" name="ZoneTexte 1">
            <a:hlinkClick r:id="rId6"/>
            <a:extLst>
              <a:ext uri="{FF2B5EF4-FFF2-40B4-BE49-F238E27FC236}">
                <a16:creationId xmlns:a16="http://schemas.microsoft.com/office/drawing/2014/main" id="{1658000E-871D-98BA-8B7C-CDC3C293DCAC}"/>
              </a:ext>
            </a:extLst>
          </p:cNvPr>
          <p:cNvSpPr txBox="1"/>
          <p:nvPr/>
        </p:nvSpPr>
        <p:spPr>
          <a:xfrm>
            <a:off x="1533057" y="3816994"/>
            <a:ext cx="364749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/>
                <a:ea typeface="Calibri"/>
                <a:cs typeface="Calibri"/>
              </a:rPr>
              <a:t>En résumé</a:t>
            </a:r>
          </a:p>
          <a:p>
            <a:r>
              <a:rPr lang="fr-FR" sz="1600" dirty="0">
                <a:latin typeface="Calibri"/>
              </a:rPr>
              <a:t>Les chartes du XIe siècle nous donnent de l’actuelle commune des Arcs une image assez floue.</a:t>
            </a:r>
            <a:r>
              <a:rPr lang="en-US" sz="1600" dirty="0">
                <a:latin typeface="Calibri"/>
                <a:ea typeface="Calibri"/>
                <a:cs typeface="Calibri"/>
              </a:rPr>
              <a:t> </a:t>
            </a:r>
            <a:endParaRPr lang="en-US" sz="1600" dirty="0"/>
          </a:p>
        </p:txBody>
      </p:sp>
      <p:pic>
        <p:nvPicPr>
          <p:cNvPr id="5" name="Image 4" descr="Une image contenant texte, capture d’écran, conception&#10;&#10;Le contenu généré par l’IA peut être incorrect.">
            <a:hlinkClick r:id="rId8"/>
            <a:extLst>
              <a:ext uri="{FF2B5EF4-FFF2-40B4-BE49-F238E27FC236}">
                <a16:creationId xmlns:a16="http://schemas.microsoft.com/office/drawing/2014/main" id="{2A461119-03BE-8063-E3F9-919DCAE6314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84"/>
          <a:stretch>
            <a:fillRect/>
          </a:stretch>
        </p:blipFill>
        <p:spPr>
          <a:xfrm>
            <a:off x="3797" y="10425165"/>
            <a:ext cx="5148263" cy="2174823"/>
          </a:xfrm>
          <a:prstGeom prst="rect">
            <a:avLst/>
          </a:prstGeom>
        </p:spPr>
      </p:pic>
      <p:sp>
        <p:nvSpPr>
          <p:cNvPr id="13" name="ZoneTexte 12">
            <a:hlinkClick r:id="rId8"/>
            <a:extLst>
              <a:ext uri="{FF2B5EF4-FFF2-40B4-BE49-F238E27FC236}">
                <a16:creationId xmlns:a16="http://schemas.microsoft.com/office/drawing/2014/main" id="{DACD094D-5402-FBBA-DCCB-D49DD876CE42}"/>
              </a:ext>
            </a:extLst>
          </p:cNvPr>
          <p:cNvSpPr txBox="1"/>
          <p:nvPr/>
        </p:nvSpPr>
        <p:spPr>
          <a:xfrm>
            <a:off x="1770185" y="10938294"/>
            <a:ext cx="2128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Retrouvez toutes nos actualités 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sur le site de la mairie des Arcs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ici </a:t>
            </a:r>
          </a:p>
        </p:txBody>
      </p:sp>
      <p:pic>
        <p:nvPicPr>
          <p:cNvPr id="16" name="Image 15" descr="Une image contenant croquis, dessin, noir et blanc, silhouette&#10;&#10;Le contenu généré par l’IA peut être incorrect.">
            <a:extLst>
              <a:ext uri="{FF2B5EF4-FFF2-40B4-BE49-F238E27FC236}">
                <a16:creationId xmlns:a16="http://schemas.microsoft.com/office/drawing/2014/main" id="{87683255-FEEB-0130-EDCE-2E79DE83669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399"/>
          <a:stretch>
            <a:fillRect/>
          </a:stretch>
        </p:blipFill>
        <p:spPr>
          <a:xfrm>
            <a:off x="0" y="9653693"/>
            <a:ext cx="5148263" cy="1284601"/>
          </a:xfrm>
          <a:prstGeom prst="rect">
            <a:avLst/>
          </a:prstGeom>
        </p:spPr>
      </p:pic>
      <p:pic>
        <p:nvPicPr>
          <p:cNvPr id="18" name="Image 17" descr="Une image contenant logo, symbole, Graphique, conception&#10;&#10;Le contenu généré par l’IA peut être incorrect.">
            <a:hlinkClick r:id="rId11"/>
            <a:extLst>
              <a:ext uri="{FF2B5EF4-FFF2-40B4-BE49-F238E27FC236}">
                <a16:creationId xmlns:a16="http://schemas.microsoft.com/office/drawing/2014/main" id="{FA7D642B-7BCA-2C8B-4AD0-E80AE4EF990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345" y="9717737"/>
            <a:ext cx="452866" cy="342197"/>
          </a:xfrm>
          <a:prstGeom prst="rect">
            <a:avLst/>
          </a:prstGeom>
        </p:spPr>
      </p:pic>
      <p:pic>
        <p:nvPicPr>
          <p:cNvPr id="19" name="Image 18" descr="Une image contenant logo, symbole, Graphique, conception&#10;&#10;Le contenu généré par l’IA peut être incorrect.">
            <a:hlinkClick r:id="rId13"/>
            <a:extLst>
              <a:ext uri="{FF2B5EF4-FFF2-40B4-BE49-F238E27FC236}">
                <a16:creationId xmlns:a16="http://schemas.microsoft.com/office/drawing/2014/main" id="{918EB4C5-9069-F669-E160-87BAF087CE8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345" y="10071451"/>
            <a:ext cx="452866" cy="342197"/>
          </a:xfrm>
          <a:prstGeom prst="rect">
            <a:avLst/>
          </a:prstGeom>
        </p:spPr>
      </p:pic>
      <p:sp>
        <p:nvSpPr>
          <p:cNvPr id="20" name="ZoneTexte 19">
            <a:hlinkClick r:id="rId11"/>
            <a:extLst>
              <a:ext uri="{FF2B5EF4-FFF2-40B4-BE49-F238E27FC236}">
                <a16:creationId xmlns:a16="http://schemas.microsoft.com/office/drawing/2014/main" id="{677D222B-65C4-BE5F-DCDF-C84F257F3F5D}"/>
              </a:ext>
            </a:extLst>
          </p:cNvPr>
          <p:cNvSpPr txBox="1"/>
          <p:nvPr/>
        </p:nvSpPr>
        <p:spPr>
          <a:xfrm>
            <a:off x="3773156" y="9717737"/>
            <a:ext cx="732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" dirty="0">
                <a:solidFill>
                  <a:srgbClr val="3D5B99"/>
                </a:solidFill>
              </a:rPr>
              <a:t>Ville de Les Arcs sur Argens</a:t>
            </a:r>
          </a:p>
        </p:txBody>
      </p:sp>
      <p:sp>
        <p:nvSpPr>
          <p:cNvPr id="21" name="ZoneTexte 20">
            <a:hlinkClick r:id="rId13"/>
            <a:extLst>
              <a:ext uri="{FF2B5EF4-FFF2-40B4-BE49-F238E27FC236}">
                <a16:creationId xmlns:a16="http://schemas.microsoft.com/office/drawing/2014/main" id="{5987D9DD-3B3D-97C0-028A-5CDA10D2BD36}"/>
              </a:ext>
            </a:extLst>
          </p:cNvPr>
          <p:cNvSpPr txBox="1"/>
          <p:nvPr/>
        </p:nvSpPr>
        <p:spPr>
          <a:xfrm>
            <a:off x="3773157" y="10104050"/>
            <a:ext cx="732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" dirty="0">
                <a:solidFill>
                  <a:srgbClr val="3D5B99"/>
                </a:solidFill>
              </a:rPr>
              <a:t>Bastide Sainte </a:t>
            </a:r>
          </a:p>
          <a:p>
            <a:pPr algn="ctr"/>
            <a:r>
              <a:rPr lang="fr-FR" sz="600" dirty="0">
                <a:solidFill>
                  <a:srgbClr val="3D5B99"/>
                </a:solidFill>
              </a:rPr>
              <a:t>Cécile</a:t>
            </a:r>
          </a:p>
        </p:txBody>
      </p:sp>
    </p:spTree>
    <p:extLst>
      <p:ext uri="{BB962C8B-B14F-4D97-AF65-F5344CB8AC3E}">
        <p14:creationId xmlns:p14="http://schemas.microsoft.com/office/powerpoint/2010/main" val="265821087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hèm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</TotalTime>
  <Words>69</Words>
  <Application>Microsoft Office PowerPoint</Application>
  <PresentationFormat>Personnalisé</PresentationFormat>
  <Paragraphs>14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8" baseType="lpstr">
      <vt:lpstr>Aptos</vt:lpstr>
      <vt:lpstr>Aptos Display</vt:lpstr>
      <vt:lpstr>Arial</vt:lpstr>
      <vt:lpstr>Baguet Script</vt:lpstr>
      <vt:lpstr>Calibri</vt:lpstr>
      <vt:lpstr>The Constellation of Heracles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COLLET Laurene</dc:creator>
  <cp:lastModifiedBy>COLLET Laurene</cp:lastModifiedBy>
  <cp:revision>8</cp:revision>
  <dcterms:created xsi:type="dcterms:W3CDTF">2025-09-19T06:40:01Z</dcterms:created>
  <dcterms:modified xsi:type="dcterms:W3CDTF">2025-09-25T12:40:41Z</dcterms:modified>
</cp:coreProperties>
</file>