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5148263"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3C3"/>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43" d="100"/>
          <a:sy n="43" d="100"/>
        </p:scale>
        <p:origin x="414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651323"/>
            <a:ext cx="4376024" cy="5640152"/>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8508981"/>
            <a:ext cx="3861197" cy="3911355"/>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29479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68081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862524"/>
            <a:ext cx="1110094" cy="1372912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862524"/>
            <a:ext cx="3265929" cy="1372912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625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0477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038864"/>
            <a:ext cx="4440377" cy="6738931"/>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0841548"/>
            <a:ext cx="4440377" cy="354384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3834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4312617"/>
            <a:ext cx="2188012" cy="102790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4312617"/>
            <a:ext cx="2188012" cy="102790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186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862527"/>
            <a:ext cx="4440377" cy="313133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971359"/>
            <a:ext cx="2177956" cy="194630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5917660"/>
            <a:ext cx="2177956" cy="8703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971359"/>
            <a:ext cx="2188682" cy="194630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5917660"/>
            <a:ext cx="2188682" cy="87039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38308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63876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74402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80029"/>
            <a:ext cx="1660449" cy="3780102"/>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332567"/>
            <a:ext cx="2606308" cy="11512811"/>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4860131"/>
            <a:ext cx="1660449" cy="900399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5395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080029"/>
            <a:ext cx="1660449" cy="3780102"/>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332567"/>
            <a:ext cx="2606308" cy="11512811"/>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4860131"/>
            <a:ext cx="1660449" cy="9003995"/>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36391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862527"/>
            <a:ext cx="4440377" cy="313133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4312617"/>
            <a:ext cx="4440377" cy="1027902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5015410"/>
            <a:ext cx="1158359" cy="862523"/>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5015410"/>
            <a:ext cx="1737539" cy="862523"/>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5015410"/>
            <a:ext cx="1158359" cy="862523"/>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850028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2" y="-10279"/>
            <a:ext cx="5148263" cy="1805070"/>
          </a:xfrm>
          <a:prstGeom prst="rect">
            <a:avLst/>
          </a:prstGeom>
          <a:solidFill>
            <a:srgbClr val="7ED3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2" y="1794791"/>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99868"/>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16839"/>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40105"/>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2" y="2201089"/>
            <a:ext cx="5148263" cy="584775"/>
          </a:xfrm>
          <a:prstGeom prst="rect">
            <a:avLst/>
          </a:prstGeom>
          <a:noFill/>
        </p:spPr>
        <p:txBody>
          <a:bodyPr wrap="square" rtlCol="0">
            <a:spAutoFit/>
          </a:bodyPr>
          <a:lstStyle/>
          <a:p>
            <a:pPr algn="ctr"/>
            <a:r>
              <a:rPr lang="en-US" sz="3200" dirty="0">
                <a:latin typeface="Baguet Script" panose="00000500000000000000" pitchFamily="2" charset="0"/>
              </a:rPr>
              <a:t>Using steam</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9" y="14013592"/>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7" y="14526721"/>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2" y="13242120"/>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3306164"/>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3659878"/>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3306164"/>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3692477"/>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3953" y="2809068"/>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0" y="5646233"/>
            <a:ext cx="4776159" cy="8125301"/>
          </a:xfrm>
          <a:prstGeom prst="rect">
            <a:avLst/>
          </a:prstGeom>
          <a:noFill/>
        </p:spPr>
        <p:txBody>
          <a:bodyPr wrap="square" rtlCol="0">
            <a:spAutoFit/>
          </a:bodyPr>
          <a:lstStyle/>
          <a:p>
            <a:r>
              <a:rPr lang="en-GB" dirty="0"/>
              <a:t>The steam engines turned the thermal energy of steam water (produced by a boiler) into mechanical energy to set the gears in motion.</a:t>
            </a:r>
            <a:endParaRPr lang="fr-FR" dirty="0"/>
          </a:p>
          <a:p>
            <a:r>
              <a:rPr lang="en-GB" dirty="0"/>
              <a:t>When the water ran out, turning on the mill was sometimes “hard, unreliable, and fickle”. An “additional steam engine with a force of 4 horses” was mentioned in 1907. This engine could “double the power of the factory”.</a:t>
            </a:r>
            <a:endParaRPr lang="fr-FR" dirty="0"/>
          </a:p>
          <a:p>
            <a:r>
              <a:rPr lang="en-GB" dirty="0"/>
              <a:t>This steam engine was mentioned again in 1911: “The importance of the </a:t>
            </a:r>
            <a:r>
              <a:rPr lang="en-GB" dirty="0" err="1"/>
              <a:t>Duclaud</a:t>
            </a:r>
            <a:r>
              <a:rPr lang="en-GB" dirty="0"/>
              <a:t> mill is unquestionable, and it was enough for experts to examine the accounting to be convinced (…). Given the prosperity of the various industries and to satisfy its large clientele, it had increased and even doubled the driving force of these mills thanks to a steam engine”.</a:t>
            </a:r>
            <a:endParaRPr lang="fr-FR" dirty="0"/>
          </a:p>
          <a:p>
            <a:r>
              <a:rPr lang="en-GB" dirty="0"/>
              <a:t> </a:t>
            </a:r>
            <a:endParaRPr lang="fr-FR" dirty="0"/>
          </a:p>
          <a:p>
            <a:r>
              <a:rPr lang="en-GB" dirty="0"/>
              <a:t>The first steam engines were used, most of the time, for tasks previously performed by horses. James Watt had the idea of measuring its power by the number of horses it could replace. Thus, he introduced the notion of “horsepower”.</a:t>
            </a:r>
            <a:endParaRPr lang="fr-FR" dirty="0"/>
          </a:p>
          <a:p>
            <a:r>
              <a:rPr lang="en-GB" dirty="0"/>
              <a:t> </a:t>
            </a:r>
            <a:endParaRPr lang="fr-FR" dirty="0"/>
          </a:p>
          <a:p>
            <a:r>
              <a:rPr lang="en-GB" dirty="0"/>
              <a:t>Horsepower was the power that permitted lifting a mass of 75kg to one meter in one second. This corresponds to approximately 736 watts.</a:t>
            </a:r>
            <a:endParaRPr lang="fr-FR" dirty="0"/>
          </a:p>
          <a:p>
            <a:r>
              <a:rPr lang="en-US" dirty="0"/>
              <a:t> </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2.xml><?xml version="1.0" encoding="utf-8"?>
<ds:datastoreItem xmlns:ds="http://schemas.openxmlformats.org/officeDocument/2006/customXml" ds:itemID="{D33F00EF-B3B1-474B-AE6A-C05CF8D6821E}">
  <ds:schemaRefs>
    <ds:schemaRef ds:uri="http://purl.org/dc/dcmitype/"/>
    <ds:schemaRef ds:uri="http://purl.org/dc/terms/"/>
    <ds:schemaRef ds:uri="http://schemas.microsoft.com/office/infopath/2007/PartnerControls"/>
    <ds:schemaRef ds:uri="43590ac0-9243-467b-ab7d-a880e2fba6e9"/>
    <ds:schemaRef ds:uri="http://schemas.microsoft.com/office/2006/documentManagement/types"/>
    <ds:schemaRef ds:uri="http://purl.org/dc/elements/1.1/"/>
    <ds:schemaRef ds:uri="http://www.w3.org/XML/1998/namespace"/>
    <ds:schemaRef ds:uri="http://schemas.openxmlformats.org/package/2006/metadata/core-properties"/>
    <ds:schemaRef ds:uri="f4c7469f-ea08-4a28-abbd-883824f19f6c"/>
    <ds:schemaRef ds:uri="http://schemas.microsoft.com/office/2006/metadata/properties"/>
  </ds:schemaRefs>
</ds:datastoreItem>
</file>

<file path=customXml/itemProps3.xml><?xml version="1.0" encoding="utf-8"?>
<ds:datastoreItem xmlns:ds="http://schemas.openxmlformats.org/officeDocument/2006/customXml" ds:itemID="{1264D26B-551C-47C1-B770-362AD977DA8B}"/>
</file>

<file path=docProps/app.xml><?xml version="1.0" encoding="utf-8"?>
<Properties xmlns="http://schemas.openxmlformats.org/officeDocument/2006/extended-properties" xmlns:vt="http://schemas.openxmlformats.org/officeDocument/2006/docPropsVTypes">
  <Template>Office Theme</Template>
  <TotalTime>153</TotalTime>
  <Words>238</Words>
  <Application>Microsoft Office PowerPoint</Application>
  <PresentationFormat>Personnalisé</PresentationFormat>
  <Paragraphs>15</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30</cp:revision>
  <dcterms:created xsi:type="dcterms:W3CDTF">2025-09-19T06:40:01Z</dcterms:created>
  <dcterms:modified xsi:type="dcterms:W3CDTF">2025-10-07T11:53:23Z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