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sldIdLst>
    <p:sldId id="256" r:id="rId5"/>
  </p:sldIdLst>
  <p:sldSz cx="5148263" cy="215995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B"/>
    <a:srgbClr val="88C96B"/>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p:scale>
          <a:sx n="24" d="100"/>
          <a:sy n="24" d="100"/>
        </p:scale>
        <p:origin x="444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534924"/>
            <a:ext cx="4376024" cy="7519835"/>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1344752"/>
            <a:ext cx="3861197" cy="5214884"/>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4714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2258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149975"/>
            <a:ext cx="1110094" cy="1830459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149975"/>
            <a:ext cx="3265929" cy="18304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5750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0344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5384888"/>
            <a:ext cx="4440377" cy="8984801"/>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4454688"/>
            <a:ext cx="4440377" cy="472489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0581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5749874"/>
            <a:ext cx="2188012" cy="137047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5749874"/>
            <a:ext cx="2188012" cy="137047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90839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149979"/>
            <a:ext cx="4440377" cy="4174910"/>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5294885"/>
            <a:ext cx="2177956" cy="259494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7889827"/>
            <a:ext cx="2177956" cy="1160474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5294885"/>
            <a:ext cx="2188682" cy="2594941"/>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7889827"/>
            <a:ext cx="2188682" cy="1160474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87448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86804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2595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439968"/>
            <a:ext cx="1660449" cy="5039889"/>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3109937"/>
            <a:ext cx="2606308" cy="15349662"/>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6479857"/>
            <a:ext cx="1660449" cy="12004738"/>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21061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439968"/>
            <a:ext cx="1660449" cy="5039889"/>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3109937"/>
            <a:ext cx="2606308" cy="15349662"/>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6479857"/>
            <a:ext cx="1660449" cy="12004738"/>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49748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149979"/>
            <a:ext cx="4440377" cy="417491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5749874"/>
            <a:ext cx="4440377" cy="137047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20019564"/>
            <a:ext cx="1158359" cy="1149975"/>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20019564"/>
            <a:ext cx="1737539" cy="1149975"/>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20019564"/>
            <a:ext cx="1158359" cy="1149975"/>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32908507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10" y="2537"/>
            <a:ext cx="5148263" cy="1805070"/>
          </a:xfrm>
          <a:prstGeom prst="rect">
            <a:avLst/>
          </a:prstGeom>
          <a:solidFill>
            <a:srgbClr val="007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10" y="1807607"/>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2689"/>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1" y="129655"/>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2921"/>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67548" y="2797710"/>
            <a:ext cx="5148263" cy="584775"/>
          </a:xfrm>
          <a:prstGeom prst="rect">
            <a:avLst/>
          </a:prstGeom>
          <a:noFill/>
        </p:spPr>
        <p:txBody>
          <a:bodyPr wrap="square" rtlCol="0">
            <a:spAutoFit/>
          </a:bodyPr>
          <a:lstStyle/>
          <a:p>
            <a:pPr algn="ctr"/>
            <a:r>
              <a:rPr lang="en-US" sz="3200" dirty="0">
                <a:latin typeface="Baguet Script" panose="00000500000000000000" pitchFamily="2" charset="0"/>
              </a:rPr>
              <a:t>Water uses</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799" y="19353466"/>
            <a:ext cx="5148263" cy="2174823"/>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87" y="19866595"/>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2" y="18581994"/>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18646038"/>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38" y="18999752"/>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49" y="18646038"/>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0" y="19032351"/>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5131" y="3829789"/>
            <a:ext cx="3822906" cy="2768182"/>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168997" y="7159958"/>
            <a:ext cx="4776159" cy="10064294"/>
          </a:xfrm>
          <a:prstGeom prst="rect">
            <a:avLst/>
          </a:prstGeom>
          <a:noFill/>
        </p:spPr>
        <p:txBody>
          <a:bodyPr wrap="square" rtlCol="0">
            <a:spAutoFit/>
          </a:bodyPr>
          <a:lstStyle/>
          <a:p>
            <a:r>
              <a:rPr lang="en-US" dirty="0"/>
              <a:t>In the “general regulation of the waters, of the sources, of the terroir of the place Les Arcs and fountains of said place” in July 1738, the owners of each parcel may use the water only for a specified period, once a week, from the 1st Sunday of March until the end of the year.</a:t>
            </a:r>
            <a:endParaRPr lang="fr-FR" dirty="0"/>
          </a:p>
          <a:p>
            <a:r>
              <a:rPr lang="en-US" dirty="0"/>
              <a:t>The mill owner could therefore use the water only for 9 weeks, between 1st January and 1st Sunday of March, when the “waterers” did not need it for irrigation of their lands.</a:t>
            </a:r>
            <a:endParaRPr lang="fr-FR" dirty="0"/>
          </a:p>
          <a:p>
            <a:r>
              <a:rPr lang="en-US" dirty="0"/>
              <a:t> </a:t>
            </a:r>
            <a:endParaRPr lang="fr-FR" dirty="0"/>
          </a:p>
          <a:p>
            <a:r>
              <a:rPr lang="en-US" dirty="0"/>
              <a:t>During the rest of the year, he could derive water from the stream of Sainte Cécile by a </a:t>
            </a:r>
            <a:r>
              <a:rPr lang="en-US" dirty="0" err="1"/>
              <a:t>martellière</a:t>
            </a:r>
            <a:r>
              <a:rPr lang="en-US" dirty="0"/>
              <a:t> (a valve) of 0.40m height and allocate 1.25L per second to the “</a:t>
            </a:r>
            <a:r>
              <a:rPr lang="en-US" dirty="0" err="1"/>
              <a:t>levigation</a:t>
            </a:r>
            <a:r>
              <a:rPr lang="en-US" dirty="0"/>
              <a:t> of olive pomace”, that is to say, press residues (</a:t>
            </a:r>
            <a:r>
              <a:rPr lang="en-US" dirty="0" err="1"/>
              <a:t>grignons</a:t>
            </a:r>
            <a:r>
              <a:rPr lang="en-US" dirty="0"/>
              <a:t>: pits, skins, and pulp).</a:t>
            </a:r>
            <a:endParaRPr lang="fr-FR" dirty="0"/>
          </a:p>
          <a:p>
            <a:r>
              <a:rPr lang="en-US" dirty="0"/>
              <a:t> </a:t>
            </a:r>
            <a:endParaRPr lang="fr-FR" dirty="0"/>
          </a:p>
          <a:p>
            <a:r>
              <a:rPr lang="en-US" dirty="0"/>
              <a:t>Transcriptions of the historical texts</a:t>
            </a:r>
            <a:endParaRPr lang="fr-FR" dirty="0"/>
          </a:p>
          <a:p>
            <a:r>
              <a:rPr lang="en-US" dirty="0"/>
              <a:t> </a:t>
            </a:r>
            <a:endParaRPr lang="fr-FR" dirty="0"/>
          </a:p>
          <a:p>
            <a:r>
              <a:rPr lang="en-US" dirty="0"/>
              <a:t> “Mr. Jean François </a:t>
            </a:r>
            <a:r>
              <a:rPr lang="en-US" dirty="0" err="1"/>
              <a:t>Firminy</a:t>
            </a:r>
            <a:r>
              <a:rPr lang="en-US" dirty="0"/>
              <a:t>, prosecutor of Roy, he will have an hour and two quarters, the water and will take it on Tuesday evening at two o’clock a quarter an eighth until three and three quarters an eighth”.</a:t>
            </a:r>
            <a:endParaRPr lang="fr-FR" dirty="0"/>
          </a:p>
          <a:p>
            <a:r>
              <a:rPr lang="en-US" dirty="0"/>
              <a:t> </a:t>
            </a:r>
            <a:endParaRPr lang="fr-FR" dirty="0"/>
          </a:p>
          <a:p>
            <a:r>
              <a:rPr lang="en-US" dirty="0"/>
              <a:t>The lord defends the inhabitants (…) waters that fall below the mills of said place. In this question or grudge which is the eighteenth quarrel, we say arbitrators declare that it will be done as usual as it was supposedly done by the predecessors of the lord. This complaint #18 regarding watering. Traditionally, residents used water from mills to irrigate their properties. The lord cannot forbid it and lust respect the custom.</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F00EF-B3B1-474B-AE6A-C05CF8D6821E}">
  <ds:schemaRefs>
    <ds:schemaRef ds:uri="http://www.w3.org/XML/1998/namespace"/>
    <ds:schemaRef ds:uri="http://purl.org/dc/elements/1.1/"/>
    <ds:schemaRef ds:uri="http://purl.org/dc/terms/"/>
    <ds:schemaRef ds:uri="http://purl.org/dc/dcmitype/"/>
    <ds:schemaRef ds:uri="http://schemas.openxmlformats.org/package/2006/metadata/core-properties"/>
    <ds:schemaRef ds:uri="43590ac0-9243-467b-ab7d-a880e2fba6e9"/>
    <ds:schemaRef ds:uri="http://schemas.microsoft.com/office/2006/metadata/properties"/>
    <ds:schemaRef ds:uri="http://schemas.microsoft.com/office/2006/documentManagement/types"/>
    <ds:schemaRef ds:uri="http://schemas.microsoft.com/office/infopath/2007/PartnerControls"/>
    <ds:schemaRef ds:uri="f4c7469f-ea08-4a28-abbd-883824f19f6c"/>
  </ds:schemaRefs>
</ds:datastoreItem>
</file>

<file path=customXml/itemProps2.xml><?xml version="1.0" encoding="utf-8"?>
<ds:datastoreItem xmlns:ds="http://schemas.openxmlformats.org/officeDocument/2006/customXml" ds:itemID="{3543CB0A-6FD2-40D5-9457-F6CDD68EBD89}">
  <ds:schemaRefs>
    <ds:schemaRef ds:uri="http://schemas.microsoft.com/sharepoint/v3/contenttype/forms"/>
  </ds:schemaRefs>
</ds:datastoreItem>
</file>

<file path=customXml/itemProps3.xml><?xml version="1.0" encoding="utf-8"?>
<ds:datastoreItem xmlns:ds="http://schemas.openxmlformats.org/officeDocument/2006/customXml" ds:itemID="{CD6DB5B2-A373-4928-8320-9A3B0B250E58}"/>
</file>

<file path=docProps/app.xml><?xml version="1.0" encoding="utf-8"?>
<Properties xmlns="http://schemas.openxmlformats.org/officeDocument/2006/extended-properties" xmlns:vt="http://schemas.openxmlformats.org/officeDocument/2006/docPropsVTypes">
  <Template>Office Theme</Template>
  <TotalTime>242</TotalTime>
  <Words>315</Words>
  <Application>Microsoft Office PowerPoint</Application>
  <PresentationFormat>Personnalisé</PresentationFormat>
  <Paragraphs>17</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35</cp:revision>
  <dcterms:created xsi:type="dcterms:W3CDTF">2025-09-19T06:40:01Z</dcterms:created>
  <dcterms:modified xsi:type="dcterms:W3CDTF">2025-10-07T12:28:05Z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