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3BC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5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5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3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3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7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33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14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75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33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28560"/>
            <a:ext cx="5148263" cy="1805070"/>
          </a:xfrm>
          <a:prstGeom prst="rect">
            <a:avLst/>
          </a:prstGeom>
          <a:solidFill>
            <a:srgbClr val="E0D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7651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58158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9855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2182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55652"/>
            <a:ext cx="514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The “</a:t>
            </a:r>
            <a:r>
              <a:rPr lang="en-US" sz="3200" dirty="0" err="1">
                <a:latin typeface="Baguet Script" panose="00000500000000000000" pitchFamily="2" charset="0"/>
              </a:rPr>
              <a:t>scourtins</a:t>
            </a:r>
            <a:r>
              <a:rPr lang="en-US" sz="3200" dirty="0">
                <a:latin typeface="Baguet Script" panose="00000500000000000000" pitchFamily="2" charset="0"/>
              </a:rPr>
              <a:t>”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4031877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4545006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3260405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324449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678163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3324449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37107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3" y="3276760"/>
            <a:ext cx="3840357" cy="27681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3" y="6120246"/>
            <a:ext cx="477615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Scourtins</a:t>
            </a:r>
            <a:r>
              <a:rPr lang="en-US" dirty="0"/>
              <a:t>” or “</a:t>
            </a:r>
            <a:r>
              <a:rPr lang="en-US" dirty="0" err="1"/>
              <a:t>escourtins</a:t>
            </a:r>
            <a:r>
              <a:rPr lang="en-US" dirty="0"/>
              <a:t>” are </a:t>
            </a:r>
            <a:r>
              <a:rPr lang="en-US" b="1" dirty="0"/>
              <a:t>filters made of plant fibers</a:t>
            </a:r>
            <a:r>
              <a:rPr lang="en-US" dirty="0"/>
              <a:t>, shaped like berets about 50 cm in diameter.</a:t>
            </a:r>
          </a:p>
          <a:p>
            <a:endParaRPr lang="fr-FR" dirty="0"/>
          </a:p>
          <a:p>
            <a:r>
              <a:rPr lang="en-US" dirty="0"/>
              <a:t>They allowed the oil to pass through while retaining the solid parts of the olives, called </a:t>
            </a:r>
            <a:r>
              <a:rPr lang="en-US" i="1" dirty="0"/>
              <a:t>“black </a:t>
            </a:r>
            <a:r>
              <a:rPr lang="en-US" i="1" dirty="0" err="1"/>
              <a:t>grignons</a:t>
            </a:r>
            <a:r>
              <a:rPr lang="en-US" i="1" dirty="0"/>
              <a:t>”</a:t>
            </a:r>
            <a:r>
              <a:rPr lang="en-US" dirty="0"/>
              <a:t>, which are composed of skin fragments, pits, and pulp residue.</a:t>
            </a:r>
          </a:p>
          <a:p>
            <a:endParaRPr lang="fr-FR" dirty="0"/>
          </a:p>
          <a:p>
            <a:r>
              <a:rPr lang="en-US" dirty="0"/>
              <a:t>The </a:t>
            </a:r>
            <a:r>
              <a:rPr lang="en-US" dirty="0" err="1"/>
              <a:t>scourtins</a:t>
            </a:r>
            <a:r>
              <a:rPr lang="en-US" dirty="0"/>
              <a:t>, once properly filled with olive paste, were stacked neatly under the press to form two straight vertical columns. To prevent the columns from deforming or the middle </a:t>
            </a:r>
            <a:r>
              <a:rPr lang="en-US" dirty="0" err="1"/>
              <a:t>scourtins</a:t>
            </a:r>
            <a:r>
              <a:rPr lang="en-US" dirty="0"/>
              <a:t> from slipping out to the sides, </a:t>
            </a:r>
            <a:r>
              <a:rPr lang="en-US" b="1" dirty="0"/>
              <a:t>flat round metal plates</a:t>
            </a:r>
            <a:r>
              <a:rPr lang="en-US" dirty="0"/>
              <a:t> slightly larger than the </a:t>
            </a:r>
            <a:r>
              <a:rPr lang="en-US" dirty="0" err="1"/>
              <a:t>scourtins</a:t>
            </a:r>
            <a:r>
              <a:rPr lang="en-US" dirty="0"/>
              <a:t> were placed at regular intervals.</a:t>
            </a:r>
          </a:p>
          <a:p>
            <a:endParaRPr lang="fr-FR" dirty="0"/>
          </a:p>
          <a:p>
            <a:r>
              <a:rPr lang="en-US" dirty="0"/>
              <a:t>They were later replaced by </a:t>
            </a:r>
            <a:r>
              <a:rPr lang="en-US" b="1" dirty="0"/>
              <a:t>flat nylon </a:t>
            </a:r>
            <a:r>
              <a:rPr lang="en-US" b="1" dirty="0" err="1"/>
              <a:t>scourtins</a:t>
            </a:r>
            <a:r>
              <a:rPr lang="en-US" dirty="0"/>
              <a:t>.</a:t>
            </a:r>
          </a:p>
          <a:p>
            <a:endParaRPr lang="fr-FR" dirty="0"/>
          </a:p>
          <a:p>
            <a:br>
              <a:rPr lang="en-US" dirty="0"/>
            </a:br>
            <a:r>
              <a:rPr lang="en-US" b="1" dirty="0"/>
              <a:t>2 SMALL SCOURTINS ARE AVAILABLE FOR YOU</a:t>
            </a:r>
          </a:p>
          <a:p>
            <a:endParaRPr lang="fr-FR" dirty="0"/>
          </a:p>
          <a:p>
            <a:r>
              <a:rPr lang="en-US" b="1" dirty="0"/>
              <a:t>FEEL THE DIFFERENCE BETWEEN THE TWO MATERIALS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  <ds:schemaRef ds:uri="c4941d66-8d75-45a4-ba12-0db0231e7e37"/>
    <ds:schemaRef ds:uri="6538d20f-93ff-4039-a7dd-c92ecb85ad2f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51C77-422D-4233-AD69-69BC002C2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41d66-8d75-45a4-ba12-0db0231e7e37"/>
    <ds:schemaRef ds:uri="6538d20f-93ff-4039-a7dd-c92ecb85a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162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2025-11-03T12:23:34Z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