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Lst>
  <p:sldSz cx="5148263" cy="197993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9C6"/>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35" d="100"/>
          <a:sy n="35" d="100"/>
        </p:scale>
        <p:origin x="427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3240303"/>
            <a:ext cx="4376024" cy="6893090"/>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10399217"/>
            <a:ext cx="3861197" cy="4780246"/>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84175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47191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1054129"/>
            <a:ext cx="1110094" cy="1677899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1054129"/>
            <a:ext cx="3265929" cy="1677899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78435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54264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4936081"/>
            <a:ext cx="4440377" cy="8235957"/>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3249954"/>
            <a:ext cx="4440377" cy="4331095"/>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49565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5270647"/>
            <a:ext cx="2188012" cy="125624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5270647"/>
            <a:ext cx="2188012" cy="125624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18068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1054134"/>
            <a:ext cx="4440377" cy="3826949"/>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4853580"/>
            <a:ext cx="2177956" cy="2378664"/>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7232244"/>
            <a:ext cx="2177956" cy="106375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4853580"/>
            <a:ext cx="2188682" cy="2378664"/>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7232244"/>
            <a:ext cx="2188682" cy="106375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14555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75271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68294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319953"/>
            <a:ext cx="1660449" cy="4619837"/>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2850737"/>
            <a:ext cx="2606308" cy="14070336"/>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5939790"/>
            <a:ext cx="1660449" cy="11004196"/>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56368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319953"/>
            <a:ext cx="1660449" cy="4619837"/>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2850737"/>
            <a:ext cx="2606308" cy="14070336"/>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5939790"/>
            <a:ext cx="1660449" cy="11004196"/>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13624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1054134"/>
            <a:ext cx="4440377" cy="3826949"/>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5270647"/>
            <a:ext cx="4440377" cy="1256247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18351022"/>
            <a:ext cx="1158359" cy="1054129"/>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18351022"/>
            <a:ext cx="1737539" cy="1054129"/>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18351022"/>
            <a:ext cx="1158359" cy="1054129"/>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11735241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5" y="7587"/>
            <a:ext cx="5148263" cy="1805070"/>
          </a:xfrm>
          <a:prstGeom prst="rect">
            <a:avLst/>
          </a:prstGeom>
          <a:solidFill>
            <a:srgbClr val="E4D9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6" y="1812657"/>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17737"/>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0" y="134705"/>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57972"/>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2" y="2379773"/>
            <a:ext cx="5148263" cy="1077218"/>
          </a:xfrm>
          <a:prstGeom prst="rect">
            <a:avLst/>
          </a:prstGeom>
          <a:noFill/>
        </p:spPr>
        <p:txBody>
          <a:bodyPr wrap="square" rtlCol="0">
            <a:spAutoFit/>
          </a:bodyPr>
          <a:lstStyle/>
          <a:p>
            <a:pPr algn="ctr"/>
            <a:r>
              <a:rPr lang="en-GB" sz="3200" dirty="0">
                <a:latin typeface="Baguet Script" panose="00000500000000000000" pitchFamily="2" charset="0"/>
              </a:rPr>
              <a:t>The production of residual oil in Sainte Cécile</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803" y="17613834"/>
            <a:ext cx="5148263" cy="2174822"/>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91" y="18126963"/>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6" y="16842362"/>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6906405"/>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7260120"/>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7" y="16906405"/>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17292718"/>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53951" y="3585663"/>
            <a:ext cx="3840355"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3804" y="6463160"/>
            <a:ext cx="5144459" cy="10248960"/>
          </a:xfrm>
          <a:prstGeom prst="rect">
            <a:avLst/>
          </a:prstGeom>
          <a:noFill/>
        </p:spPr>
        <p:txBody>
          <a:bodyPr wrap="square" rtlCol="0">
            <a:spAutoFit/>
          </a:bodyPr>
          <a:lstStyle/>
          <a:p>
            <a:r>
              <a:rPr lang="en-US" dirty="0"/>
              <a:t>It is the same bucket wheel that generated gears’ mills that are here in Sainte Cécile: the traditional mill producing oil for daily use, and the mill for residual oil, which was inedible, obtained right after the first grinding in the traditional mill. </a:t>
            </a:r>
            <a:endParaRPr lang="fr-FR" dirty="0"/>
          </a:p>
          <a:p>
            <a:r>
              <a:rPr lang="en-US" dirty="0"/>
              <a:t> </a:t>
            </a:r>
            <a:endParaRPr lang="fr-FR" dirty="0"/>
          </a:p>
          <a:p>
            <a:r>
              <a:rPr lang="en-US" dirty="0"/>
              <a:t>The mill for residual oil treated residues, called ‘black’ </a:t>
            </a:r>
            <a:r>
              <a:rPr lang="en-US" dirty="0" err="1"/>
              <a:t>grignons</a:t>
            </a:r>
            <a:r>
              <a:rPr lang="en-US" dirty="0"/>
              <a:t>*.</a:t>
            </a:r>
            <a:endParaRPr lang="fr-FR" dirty="0"/>
          </a:p>
          <a:p>
            <a:r>
              <a:rPr lang="en-US" dirty="0"/>
              <a:t>The millstone grinded them. Then, the olive paste was poured into the ‘separator’ located right beside it.</a:t>
            </a:r>
            <a:endParaRPr lang="fr-FR" dirty="0"/>
          </a:p>
          <a:p>
            <a:r>
              <a:rPr lang="en-US" dirty="0"/>
              <a:t> </a:t>
            </a:r>
            <a:endParaRPr lang="fr-FR" dirty="0"/>
          </a:p>
          <a:p>
            <a:r>
              <a:rPr lang="en-US" dirty="0"/>
              <a:t>Mixed with water, skins, and pulp residues that were lighter rose to the water surface of the ‘separator’ and were then were send with water in the settling vats where they were mixed and picked up.</a:t>
            </a:r>
            <a:endParaRPr lang="fr-FR" dirty="0"/>
          </a:p>
          <a:p>
            <a:r>
              <a:rPr lang="en-US" dirty="0"/>
              <a:t>All the residues were heated in the caldron on the lower level, and then ground under the presses on the lower level.</a:t>
            </a:r>
            <a:endParaRPr lang="fr-FR" dirty="0"/>
          </a:p>
          <a:p>
            <a:r>
              <a:rPr lang="en-US" dirty="0"/>
              <a:t> </a:t>
            </a:r>
            <a:endParaRPr lang="fr-FR" dirty="0"/>
          </a:p>
          <a:p>
            <a:r>
              <a:rPr lang="en-US" dirty="0"/>
              <a:t>The oil obtained wasn’t edible but was used for making soap, lighting, or lubricating engines. </a:t>
            </a:r>
            <a:endParaRPr lang="fr-FR" dirty="0"/>
          </a:p>
          <a:p>
            <a:r>
              <a:rPr lang="en-US" dirty="0"/>
              <a:t>After all, 240kg of harvested olives were needed to produce:</a:t>
            </a:r>
            <a:endParaRPr lang="fr-FR" dirty="0"/>
          </a:p>
          <a:p>
            <a:r>
              <a:rPr lang="en-US" dirty="0"/>
              <a:t>-	25 to 35 liters of edible oil for daily use including 2 liters of edible oil in payment of the mill worker.</a:t>
            </a:r>
            <a:endParaRPr lang="fr-FR" dirty="0"/>
          </a:p>
          <a:p>
            <a:r>
              <a:rPr lang="en-US" dirty="0"/>
              <a:t>-	Around 90kg of black </a:t>
            </a:r>
            <a:r>
              <a:rPr lang="en-US" dirty="0" err="1"/>
              <a:t>grignons</a:t>
            </a:r>
            <a:r>
              <a:rPr lang="en-US" dirty="0"/>
              <a:t> gave approximately 15 liters of inedible oil.</a:t>
            </a:r>
            <a:endParaRPr lang="fr-FR" dirty="0"/>
          </a:p>
          <a:p>
            <a:r>
              <a:rPr lang="en-US" dirty="0"/>
              <a:t>-	About 40kg of white </a:t>
            </a:r>
            <a:r>
              <a:rPr lang="en-US" dirty="0" err="1"/>
              <a:t>grignons</a:t>
            </a:r>
            <a:r>
              <a:rPr lang="en-US" dirty="0"/>
              <a:t>*.</a:t>
            </a:r>
            <a:endParaRPr lang="fr-FR" dirty="0"/>
          </a:p>
          <a:p>
            <a:r>
              <a:rPr lang="en-US" dirty="0"/>
              <a:t> </a:t>
            </a:r>
            <a:endParaRPr lang="fr-FR" dirty="0"/>
          </a:p>
          <a:p>
            <a:r>
              <a:rPr lang="en-US" sz="1400" dirty="0"/>
              <a:t>*White </a:t>
            </a:r>
            <a:r>
              <a:rPr lang="en-US" sz="1400" dirty="0" err="1"/>
              <a:t>grignons</a:t>
            </a:r>
            <a:r>
              <a:rPr lang="en-US" sz="1400" dirty="0"/>
              <a:t>: pieces of pits without any oil in them, dried and used as fuel or sold to be transformed into powder to avoid bread dough sticks in the oven.</a:t>
            </a:r>
            <a:endParaRPr lang="fr-FR" sz="1400" dirty="0"/>
          </a:p>
          <a:p>
            <a:r>
              <a:rPr lang="en-US" sz="1400" dirty="0"/>
              <a:t> </a:t>
            </a:r>
            <a:endParaRPr lang="fr-FR" sz="1400" dirty="0"/>
          </a:p>
          <a:p>
            <a:r>
              <a:rPr lang="en-US" sz="1400" dirty="0"/>
              <a:t>*Black </a:t>
            </a:r>
            <a:r>
              <a:rPr lang="en-US" sz="1400" dirty="0" err="1"/>
              <a:t>grignons</a:t>
            </a:r>
            <a:r>
              <a:rPr lang="en-US" sz="1400" dirty="0"/>
              <a:t>: made of olive skin, pulps, and pieces of pits, from the pressing in the traditional mill.</a:t>
            </a:r>
            <a:endParaRPr lang="fr-FR" sz="1400"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2.xml><?xml version="1.0" encoding="utf-8"?>
<ds:datastoreItem xmlns:ds="http://schemas.openxmlformats.org/officeDocument/2006/customXml" ds:itemID="{D33F00EF-B3B1-474B-AE6A-C05CF8D6821E}">
  <ds:schemaRefs>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43590ac0-9243-467b-ab7d-a880e2fba6e9"/>
    <ds:schemaRef ds:uri="http://purl.org/dc/dcmitype/"/>
    <ds:schemaRef ds:uri="http://schemas.microsoft.com/office/infopath/2007/PartnerControls"/>
    <ds:schemaRef ds:uri="http://schemas.openxmlformats.org/package/2006/metadata/core-properties"/>
    <ds:schemaRef ds:uri="f4c7469f-ea08-4a28-abbd-883824f19f6c"/>
  </ds:schemaRefs>
</ds:datastoreItem>
</file>

<file path=customXml/itemProps3.xml><?xml version="1.0" encoding="utf-8"?>
<ds:datastoreItem xmlns:ds="http://schemas.openxmlformats.org/officeDocument/2006/customXml" ds:itemID="{2454FB6B-11DC-4649-8008-FABD2F134D45}"/>
</file>

<file path=docProps/app.xml><?xml version="1.0" encoding="utf-8"?>
<Properties xmlns="http://schemas.openxmlformats.org/officeDocument/2006/extended-properties" xmlns:vt="http://schemas.openxmlformats.org/officeDocument/2006/docPropsVTypes">
  <Template>Office Theme</Template>
  <TotalTime>157</TotalTime>
  <Words>321</Words>
  <Application>Microsoft Office PowerPoint</Application>
  <PresentationFormat>Personnalisé</PresentationFormat>
  <Paragraphs>24</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35</cp:revision>
  <dcterms:created xsi:type="dcterms:W3CDTF">2025-09-19T06:40:01Z</dcterms:created>
  <dcterms:modified xsi:type="dcterms:W3CDTF">2025-10-07T11:51:35Z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