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Lst>
  <p:sldSz cx="5148263" cy="197993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8C5"/>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35" d="100"/>
          <a:sy n="35" d="100"/>
        </p:scale>
        <p:origin x="427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3240303"/>
            <a:ext cx="4376024" cy="6893090"/>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10399217"/>
            <a:ext cx="3861197" cy="4780246"/>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84175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47191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1054129"/>
            <a:ext cx="1110094" cy="1677899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1054129"/>
            <a:ext cx="3265929" cy="1677899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78435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54264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4936081"/>
            <a:ext cx="4440377" cy="8235957"/>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3249954"/>
            <a:ext cx="4440377" cy="4331095"/>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49565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5270647"/>
            <a:ext cx="2188012" cy="125624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5270647"/>
            <a:ext cx="2188012" cy="125624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18068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1054134"/>
            <a:ext cx="4440377" cy="3826949"/>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4853580"/>
            <a:ext cx="2177956" cy="2378664"/>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7232244"/>
            <a:ext cx="2177956" cy="106375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4853580"/>
            <a:ext cx="2188682" cy="2378664"/>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7232244"/>
            <a:ext cx="2188682" cy="106375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14555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75271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68294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319953"/>
            <a:ext cx="1660449" cy="4619837"/>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2850737"/>
            <a:ext cx="2606308" cy="14070336"/>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5939790"/>
            <a:ext cx="1660449" cy="11004196"/>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56368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319953"/>
            <a:ext cx="1660449" cy="4619837"/>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2850737"/>
            <a:ext cx="2606308" cy="14070336"/>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5939790"/>
            <a:ext cx="1660449" cy="11004196"/>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13624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1054134"/>
            <a:ext cx="4440377" cy="3826949"/>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5270647"/>
            <a:ext cx="4440377" cy="1256247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18351022"/>
            <a:ext cx="1158359" cy="1054129"/>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18351022"/>
            <a:ext cx="1737539" cy="1054129"/>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18351022"/>
            <a:ext cx="1158359" cy="1054129"/>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11735241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5" y="7587"/>
            <a:ext cx="5148263" cy="1805070"/>
          </a:xfrm>
          <a:prstGeom prst="rect">
            <a:avLst/>
          </a:prstGeom>
          <a:solidFill>
            <a:srgbClr val="E4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6" y="1812657"/>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7737"/>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0" y="134705"/>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7972"/>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2" y="2296646"/>
            <a:ext cx="5148263" cy="584775"/>
          </a:xfrm>
          <a:prstGeom prst="rect">
            <a:avLst/>
          </a:prstGeom>
          <a:noFill/>
        </p:spPr>
        <p:txBody>
          <a:bodyPr wrap="square" rtlCol="0">
            <a:spAutoFit/>
          </a:bodyPr>
          <a:lstStyle/>
          <a:p>
            <a:pPr algn="ctr"/>
            <a:r>
              <a:rPr lang="en-US" sz="3200" dirty="0">
                <a:latin typeface="Baguet Script" panose="00000500000000000000" pitchFamily="2" charset="0"/>
              </a:rPr>
              <a:t>Products of the non food oil</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803" y="17613834"/>
            <a:ext cx="5148263" cy="2174822"/>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91" y="18126963"/>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6" y="16842362"/>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6906405"/>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7260120"/>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7" y="16906405"/>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17292718"/>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53951" y="2892938"/>
            <a:ext cx="3840355"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3804" y="5770435"/>
            <a:ext cx="5144459" cy="11172289"/>
          </a:xfrm>
          <a:prstGeom prst="rect">
            <a:avLst/>
          </a:prstGeom>
          <a:noFill/>
        </p:spPr>
        <p:txBody>
          <a:bodyPr wrap="square" rtlCol="0">
            <a:spAutoFit/>
          </a:bodyPr>
          <a:lstStyle/>
          <a:p>
            <a:r>
              <a:rPr lang="en-US" dirty="0"/>
              <a:t>The greasy waters from the oil mill were used from Antiquity to the </a:t>
            </a:r>
            <a:r>
              <a:rPr lang="en-US" dirty="0" err="1"/>
              <a:t>Ancien</a:t>
            </a:r>
            <a:r>
              <a:rPr lang="en-US" dirty="0"/>
              <a:t> Régime to lubricate pieces of wood of machinery or to grease leathers. These greasy waters were called "lie </a:t>
            </a:r>
            <a:r>
              <a:rPr lang="en-US" dirty="0" err="1"/>
              <a:t>d'huile</a:t>
            </a:r>
            <a:r>
              <a:rPr lang="en-US" dirty="0"/>
              <a:t>" or “</a:t>
            </a:r>
            <a:r>
              <a:rPr lang="en-US" dirty="0" err="1"/>
              <a:t>amurque</a:t>
            </a:r>
            <a:r>
              <a:rPr lang="en-US" dirty="0"/>
              <a:t>” *.  They could also be used as a fertilizer or a pesticide to control insects and weeds.</a:t>
            </a:r>
            <a:endParaRPr lang="fr-FR" dirty="0"/>
          </a:p>
          <a:p>
            <a:r>
              <a:rPr lang="en-US" dirty="0"/>
              <a:t> </a:t>
            </a:r>
            <a:endParaRPr lang="fr-FR" dirty="0"/>
          </a:p>
          <a:p>
            <a:r>
              <a:rPr lang="en-US" dirty="0"/>
              <a:t>The 19th century was a real industrial revolution and more and more machines had to be lubricated. Some mills would specialize in residual oil: inedible oil obtained from “black” </a:t>
            </a:r>
            <a:r>
              <a:rPr lang="en-US" dirty="0" err="1"/>
              <a:t>grignons</a:t>
            </a:r>
            <a:r>
              <a:rPr lang="en-US" dirty="0"/>
              <a:t>” recuperated after pressing at the traditional mill. This oil was used for lighting, greasing engines, and producing soap.</a:t>
            </a:r>
            <a:endParaRPr lang="fr-FR" dirty="0"/>
          </a:p>
          <a:p>
            <a:r>
              <a:rPr lang="en-US" dirty="0"/>
              <a:t> </a:t>
            </a:r>
            <a:endParaRPr lang="fr-FR" dirty="0"/>
          </a:p>
          <a:p>
            <a:r>
              <a:rPr lang="en-US" dirty="0"/>
              <a:t>*In his book on the rural economy, </a:t>
            </a:r>
            <a:r>
              <a:rPr lang="en-US" dirty="0" err="1"/>
              <a:t>Columelle</a:t>
            </a:r>
            <a:r>
              <a:rPr lang="en-US" dirty="0"/>
              <a:t> mentions the “lie </a:t>
            </a:r>
            <a:r>
              <a:rPr lang="en-US" dirty="0" err="1"/>
              <a:t>d’huile</a:t>
            </a:r>
            <a:r>
              <a:rPr lang="en-US" dirty="0"/>
              <a:t>”, an aqueous residue composed of water from the extraction process and the washing of tools. In the work of Cato the Elder, De Re Rustica, the remaining water of the process of grinding with a bitter and smelly taste is called the “</a:t>
            </a:r>
            <a:r>
              <a:rPr lang="en-US" dirty="0" err="1"/>
              <a:t>amurque</a:t>
            </a:r>
            <a:r>
              <a:rPr lang="en-US" dirty="0"/>
              <a:t>”.</a:t>
            </a:r>
            <a:endParaRPr lang="fr-FR" dirty="0"/>
          </a:p>
          <a:p>
            <a:r>
              <a:rPr lang="en-US" dirty="0"/>
              <a:t> </a:t>
            </a:r>
            <a:endParaRPr lang="fr-FR" dirty="0"/>
          </a:p>
          <a:p>
            <a:r>
              <a:rPr lang="en-US" dirty="0"/>
              <a:t>Once all traces of oil had been removed, the “white” </a:t>
            </a:r>
            <a:r>
              <a:rPr lang="en-US" dirty="0" err="1"/>
              <a:t>grignons</a:t>
            </a:r>
            <a:r>
              <a:rPr lang="en-US" dirty="0"/>
              <a:t>”, (olive pits) were picked up and dried then burnt as fuel or ground to be used as “</a:t>
            </a:r>
            <a:r>
              <a:rPr lang="en-US" dirty="0" err="1"/>
              <a:t>fleurage</a:t>
            </a:r>
            <a:r>
              <a:rPr lang="en-US" dirty="0"/>
              <a:t>”: powder used by bakers to dust loaves, so that they slid better when baking bread.</a:t>
            </a:r>
            <a:endParaRPr lang="fr-FR" dirty="0"/>
          </a:p>
          <a:p>
            <a:r>
              <a:rPr lang="en-US" dirty="0"/>
              <a:t> </a:t>
            </a:r>
            <a:endParaRPr lang="fr-FR" dirty="0"/>
          </a:p>
          <a:p>
            <a:r>
              <a:rPr lang="en-US" dirty="0"/>
              <a:t>In 1929, Mr. </a:t>
            </a:r>
            <a:r>
              <a:rPr lang="en-US" dirty="0" err="1"/>
              <a:t>Champsaur</a:t>
            </a:r>
            <a:r>
              <a:rPr lang="en-US" dirty="0"/>
              <a:t>, Chief Engineer of the Aerospace Corp, also tested the use of olive oil as a lubricant in automobile engines. Less sensitive to cold than mineral oils, more viscous, allowing more complete combustions and less abundant coal deposits. Olive oil “facilitated the start of the car in the morning” and “improved the climb of the hills”, according to the Union of Agricultural Unions and the General Confederation of Farmers of the Department of Constantine.</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Props1.xml><?xml version="1.0" encoding="utf-8"?>
<ds:datastoreItem xmlns:ds="http://schemas.openxmlformats.org/officeDocument/2006/customXml" ds:itemID="{7DD76FD5-295E-4748-B56C-62F35ADFA905}"/>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D33F00EF-B3B1-474B-AE6A-C05CF8D6821E}">
  <ds:schemaRefs>
    <ds:schemaRef ds:uri="http://schemas.openxmlformats.org/package/2006/metadata/core-properties"/>
    <ds:schemaRef ds:uri="http://schemas.microsoft.com/office/infopath/2007/PartnerControls"/>
    <ds:schemaRef ds:uri="http://www.w3.org/XML/1998/namespace"/>
    <ds:schemaRef ds:uri="http://purl.org/dc/terms/"/>
    <ds:schemaRef ds:uri="http://purl.org/dc/elements/1.1/"/>
    <ds:schemaRef ds:uri="http://schemas.microsoft.com/office/2006/documentManagement/types"/>
    <ds:schemaRef ds:uri="http://purl.org/dc/dcmitype/"/>
    <ds:schemaRef ds:uri="43590ac0-9243-467b-ab7d-a880e2fba6e9"/>
    <ds:schemaRef ds:uri="f4c7469f-ea08-4a28-abbd-883824f19f6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155</TotalTime>
  <Words>355</Words>
  <Application>Microsoft Office PowerPoint</Application>
  <PresentationFormat>Personnalisé</PresentationFormat>
  <Paragraphs>16</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34</cp:revision>
  <dcterms:created xsi:type="dcterms:W3CDTF">2025-09-19T06:40:01Z</dcterms:created>
  <dcterms:modified xsi:type="dcterms:W3CDTF">2025-10-07T11:51:11Z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