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Lst>
  <p:sldSz cx="5148263" cy="15479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43A"/>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45" d="100"/>
          <a:sy n="45" d="100"/>
        </p:scale>
        <p:origin x="410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533371"/>
            <a:ext cx="4376024" cy="5389233"/>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8130434"/>
            <a:ext cx="3861197" cy="3737346"/>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2836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1106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824152"/>
            <a:ext cx="1110094" cy="1311834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824152"/>
            <a:ext cx="3265929" cy="1311834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71863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9976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3859183"/>
            <a:ext cx="4440377" cy="6439129"/>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0359229"/>
            <a:ext cx="4440377" cy="3386186"/>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2489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4120757"/>
            <a:ext cx="2188012" cy="982173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4120757"/>
            <a:ext cx="2188012" cy="982173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1944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824155"/>
            <a:ext cx="4440377" cy="2992029"/>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794681"/>
            <a:ext cx="2177956" cy="185971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5654395"/>
            <a:ext cx="2177956" cy="83167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794681"/>
            <a:ext cx="2188682" cy="185971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5654395"/>
            <a:ext cx="2188682" cy="83167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64744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0374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21154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31981"/>
            <a:ext cx="1660449" cy="3611933"/>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228796"/>
            <a:ext cx="2606308" cy="11000629"/>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4643914"/>
            <a:ext cx="1660449" cy="860342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66790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31981"/>
            <a:ext cx="1660449" cy="3611933"/>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228796"/>
            <a:ext cx="2606308" cy="11000629"/>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4643914"/>
            <a:ext cx="1660449" cy="860342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09434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824155"/>
            <a:ext cx="4440377" cy="299202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4120757"/>
            <a:ext cx="4440377" cy="98217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4347404"/>
            <a:ext cx="1158359" cy="824151"/>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4347404"/>
            <a:ext cx="1737539" cy="824151"/>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4347404"/>
            <a:ext cx="1158359" cy="824151"/>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38984467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5" y="848"/>
            <a:ext cx="5148263" cy="1805070"/>
          </a:xfrm>
          <a:prstGeom prst="rect">
            <a:avLst/>
          </a:prstGeom>
          <a:solidFill>
            <a:srgbClr val="F994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5" y="1805918"/>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099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27966"/>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123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4" y="2426108"/>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a:t>
            </a:r>
            <a:r>
              <a:rPr lang="en-US" sz="3200" dirty="0" err="1">
                <a:latin typeface="Baguet Script" panose="00000500000000000000" pitchFamily="2" charset="0"/>
              </a:rPr>
              <a:t>mecanical</a:t>
            </a:r>
            <a:r>
              <a:rPr lang="en-US" sz="3200" dirty="0">
                <a:latin typeface="Baguet Script" panose="00000500000000000000" pitchFamily="2" charset="0"/>
              </a:rPr>
              <a:t> harvest.</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2" y="13288789"/>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90" y="13801918"/>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5" y="12517317"/>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2581361"/>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2935075"/>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2581361"/>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2967674"/>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3427599"/>
            <a:ext cx="3822906"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3" y="6572484"/>
            <a:ext cx="4776159" cy="5632311"/>
          </a:xfrm>
          <a:prstGeom prst="rect">
            <a:avLst/>
          </a:prstGeom>
          <a:noFill/>
        </p:spPr>
        <p:txBody>
          <a:bodyPr wrap="square" rtlCol="0">
            <a:spAutoFit/>
          </a:bodyPr>
          <a:lstStyle/>
          <a:p>
            <a:r>
              <a:rPr lang="en-US" dirty="0"/>
              <a:t>The mechanization of the harvest allows to use of around ten modern tools among those on the market: shakers, vibrators, vacuums…</a:t>
            </a:r>
            <a:endParaRPr lang="fr-FR" dirty="0"/>
          </a:p>
          <a:p>
            <a:r>
              <a:rPr lang="en-US" dirty="0"/>
              <a:t> </a:t>
            </a:r>
            <a:endParaRPr lang="fr-FR" dirty="0"/>
          </a:p>
          <a:p>
            <a:r>
              <a:rPr lang="en-US" dirty="0"/>
              <a:t>These machines represent a major investment and an adaptation of the olive grove (tree spacing…) which is undeniably timesaving.</a:t>
            </a:r>
            <a:endParaRPr lang="fr-FR" dirty="0"/>
          </a:p>
          <a:p>
            <a:r>
              <a:rPr lang="en-US" dirty="0"/>
              <a:t> </a:t>
            </a:r>
            <a:endParaRPr lang="fr-FR" dirty="0"/>
          </a:p>
          <a:p>
            <a:r>
              <a:rPr lang="en-US" dirty="0"/>
              <a:t>Once the owners of the land finish the harvest, and only after having written permission for a last harvest the “gleaning” consisted of picking here and there olives found on the ground.</a:t>
            </a:r>
            <a:endParaRPr lang="fr-FR" dirty="0"/>
          </a:p>
          <a:p>
            <a:r>
              <a:rPr lang="en-US" dirty="0"/>
              <a:t> </a:t>
            </a:r>
            <a:endParaRPr lang="fr-FR" dirty="0"/>
          </a:p>
          <a:p>
            <a:r>
              <a:rPr lang="en-US" dirty="0"/>
              <a:t>However, “it results in a thousand cases of abuse that must be repressed”. We can read in a police order in 1813 that “the individuals who engage in the gleaning push the audacity to shake the branches covered with olives and remove them with more facilitate and less risk, out of the property.</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5536FA2F-889A-4B57-BE96-2AB6E89798CF}"/>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43590ac0-9243-467b-ab7d-a880e2fba6e9"/>
    <ds:schemaRef ds:uri="http://schemas.openxmlformats.org/package/2006/metadata/core-properties"/>
    <ds:schemaRef ds:uri="http://purl.org/dc/terms/"/>
    <ds:schemaRef ds:uri="f4c7469f-ea08-4a28-abbd-883824f19f6c"/>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139</TotalTime>
  <Words>171</Words>
  <Application>Microsoft Office PowerPoint</Application>
  <PresentationFormat>Personnalisé</PresentationFormat>
  <Paragraphs>14</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30</cp:revision>
  <dcterms:created xsi:type="dcterms:W3CDTF">2025-09-19T06:40:01Z</dcterms:created>
  <dcterms:modified xsi:type="dcterms:W3CDTF">2025-10-07T11:50:47Z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