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5148263" cy="18719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338"/>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7" d="100"/>
          <a:sy n="37" d="100"/>
        </p:scale>
        <p:origin x="424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063635"/>
            <a:ext cx="4376024" cy="6517264"/>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9832230"/>
            <a:ext cx="3861197" cy="4519617"/>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2781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91853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996656"/>
            <a:ext cx="1110094" cy="1586416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996656"/>
            <a:ext cx="3265929" cy="1586416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5465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797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666956"/>
            <a:ext cx="4440377" cy="7786915"/>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2527538"/>
            <a:ext cx="4440377" cy="409495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1090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4983280"/>
            <a:ext cx="2188012" cy="118775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4983280"/>
            <a:ext cx="2188012" cy="118775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1114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996660"/>
            <a:ext cx="4440377" cy="361829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4588952"/>
            <a:ext cx="2177956" cy="224897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6837927"/>
            <a:ext cx="2177956" cy="100575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4588952"/>
            <a:ext cx="2188682" cy="224897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6837927"/>
            <a:ext cx="2188682" cy="100575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94172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60764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6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247987"/>
            <a:ext cx="1660449" cy="4367953"/>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695309"/>
            <a:ext cx="2606308" cy="13303191"/>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5615940"/>
            <a:ext cx="1660449" cy="10404224"/>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5698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247987"/>
            <a:ext cx="1660449" cy="4367953"/>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695309"/>
            <a:ext cx="2606308" cy="13303191"/>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5615940"/>
            <a:ext cx="1660449" cy="10404224"/>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9856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996660"/>
            <a:ext cx="4440377" cy="361829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4983280"/>
            <a:ext cx="4440377" cy="1187754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7350485"/>
            <a:ext cx="1158359" cy="996656"/>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7350485"/>
            <a:ext cx="1737539" cy="996656"/>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7350485"/>
            <a:ext cx="1158359" cy="996656"/>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3918546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4" y="4748"/>
            <a:ext cx="5148263" cy="1805070"/>
          </a:xfrm>
          <a:prstGeom prst="rect">
            <a:avLst/>
          </a:prstGeom>
          <a:solidFill>
            <a:srgbClr val="F993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4" y="1809818"/>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489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31866"/>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513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3" y="2408742"/>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artisanal harvest</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1" y="16567504"/>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9" y="17080633"/>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4" y="15796032"/>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5860076"/>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6213790"/>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5860076"/>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6246389"/>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3410233"/>
            <a:ext cx="3822906"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2" y="6555118"/>
            <a:ext cx="4776159" cy="8402300"/>
          </a:xfrm>
          <a:prstGeom prst="rect">
            <a:avLst/>
          </a:prstGeom>
          <a:noFill/>
        </p:spPr>
        <p:txBody>
          <a:bodyPr wrap="square" rtlCol="0">
            <a:spAutoFit/>
          </a:bodyPr>
          <a:lstStyle/>
          <a:p>
            <a:r>
              <a:rPr lang="en-US" dirty="0"/>
              <a:t>Pick the olives naturally fallen or harvesting them one by one are the best methods to obtain ripe fruits without damaging the tree. However, it requires a considerable labor force made up of the whole family.</a:t>
            </a:r>
            <a:endParaRPr lang="fr-FR" dirty="0"/>
          </a:p>
          <a:p>
            <a:r>
              <a:rPr lang="en-US" dirty="0"/>
              <a:t> </a:t>
            </a:r>
            <a:endParaRPr lang="fr-FR" dirty="0"/>
          </a:p>
          <a:p>
            <a:r>
              <a:rPr lang="en-US" dirty="0"/>
              <a:t>To facilitate the work, it is possible to spread nets and to use combs by scrubbing branches off to gather leaves and fruits on the nets. The olives must then be "vented" to separate the fruits from the leaves.</a:t>
            </a:r>
            <a:endParaRPr lang="fr-FR" dirty="0"/>
          </a:p>
          <a:p>
            <a:r>
              <a:rPr lang="en-US" dirty="0"/>
              <a:t> </a:t>
            </a:r>
            <a:endParaRPr lang="fr-FR" dirty="0"/>
          </a:p>
          <a:p>
            <a:r>
              <a:rPr lang="en-US" dirty="0"/>
              <a:t>Another method, the “</a:t>
            </a:r>
            <a:r>
              <a:rPr lang="en-US" dirty="0" err="1"/>
              <a:t>gaulage</a:t>
            </a:r>
            <a:r>
              <a:rPr lang="en-US" dirty="0"/>
              <a:t>” consists in hitting the highest branches thanks to big poles to bring down fruits. It allows olives to reach maximum maturity which harvested without contact with the ground will give excellent quality oils.</a:t>
            </a:r>
            <a:endParaRPr lang="fr-FR" dirty="0"/>
          </a:p>
          <a:p>
            <a:r>
              <a:rPr lang="en-US" dirty="0"/>
              <a:t> </a:t>
            </a:r>
            <a:endParaRPr lang="fr-FR" dirty="0"/>
          </a:p>
          <a:p>
            <a:r>
              <a:rPr lang="en-US" dirty="0"/>
              <a:t>However, some agronomists reject this technique because according to them the pickers do not just drop the olives but litter the ground with branches and it is a factor of tree dieback.</a:t>
            </a:r>
            <a:endParaRPr lang="fr-FR" dirty="0"/>
          </a:p>
          <a:p>
            <a:r>
              <a:rPr lang="en-US" dirty="0"/>
              <a:t> </a:t>
            </a:r>
            <a:endParaRPr lang="fr-FR" dirty="0"/>
          </a:p>
          <a:p>
            <a:r>
              <a:rPr lang="en-US" dirty="0"/>
              <a:t>In Provence, some say “Per </a:t>
            </a:r>
            <a:r>
              <a:rPr lang="en-US" dirty="0" err="1"/>
              <a:t>acampà</a:t>
            </a:r>
            <a:r>
              <a:rPr lang="en-US" dirty="0"/>
              <a:t> li </a:t>
            </a:r>
            <a:r>
              <a:rPr lang="en-US" dirty="0" err="1"/>
              <a:t>ouliva</a:t>
            </a:r>
            <a:r>
              <a:rPr lang="en-US" dirty="0"/>
              <a:t>, li </a:t>
            </a:r>
            <a:r>
              <a:rPr lang="en-US" dirty="0" err="1"/>
              <a:t>cau</a:t>
            </a:r>
            <a:r>
              <a:rPr lang="en-US" dirty="0"/>
              <a:t> un </a:t>
            </a:r>
            <a:r>
              <a:rPr lang="en-US" dirty="0" err="1"/>
              <a:t>fouol</a:t>
            </a:r>
            <a:r>
              <a:rPr lang="en-US" dirty="0"/>
              <a:t> </a:t>
            </a:r>
            <a:r>
              <a:rPr lang="en-US" dirty="0" err="1"/>
              <a:t>soubre</a:t>
            </a:r>
            <a:r>
              <a:rPr lang="en-US" dirty="0"/>
              <a:t> et </a:t>
            </a:r>
            <a:r>
              <a:rPr lang="en-US" dirty="0" err="1"/>
              <a:t>une</a:t>
            </a:r>
            <a:r>
              <a:rPr lang="en-US" dirty="0"/>
              <a:t> </a:t>
            </a:r>
            <a:r>
              <a:rPr lang="en-US" dirty="0" err="1"/>
              <a:t>sageta</a:t>
            </a:r>
            <a:r>
              <a:rPr lang="en-US" dirty="0"/>
              <a:t> </a:t>
            </a:r>
            <a:r>
              <a:rPr lang="en-US" dirty="0" err="1"/>
              <a:t>souta</a:t>
            </a:r>
            <a:r>
              <a:rPr lang="en-US" dirty="0"/>
              <a:t> » which means that “to pick the olives you just need a crazy man on the tree and a kind lady below”.</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5DF22563-D04B-463E-A3A8-E37D4283CC81}"/>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www.w3.org/XML/1998/namespace"/>
    <ds:schemaRef ds:uri="http://purl.org/dc/dcmitype/"/>
    <ds:schemaRef ds:uri="http://schemas.microsoft.com/office/infopath/2007/PartnerControls"/>
    <ds:schemaRef ds:uri="http://schemas.microsoft.com/office/2006/metadata/properties"/>
    <ds:schemaRef ds:uri="43590ac0-9243-467b-ab7d-a880e2fba6e9"/>
    <ds:schemaRef ds:uri="http://schemas.microsoft.com/office/2006/documentManagement/types"/>
    <ds:schemaRef ds:uri="http://purl.org/dc/elements/1.1/"/>
    <ds:schemaRef ds:uri="http://schemas.openxmlformats.org/package/2006/metadata/core-properties"/>
    <ds:schemaRef ds:uri="f4c7469f-ea08-4a28-abbd-883824f19f6c"/>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137</TotalTime>
  <Words>232</Words>
  <Application>Microsoft Office PowerPoint</Application>
  <PresentationFormat>Personnalisé</PresentationFormat>
  <Paragraphs>16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28</cp:revision>
  <dcterms:created xsi:type="dcterms:W3CDTF">2025-09-19T06:40:01Z</dcterms:created>
  <dcterms:modified xsi:type="dcterms:W3CDTF">2025-10-07T11:50:24Z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