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5148263" cy="14400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128"/>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49" d="100"/>
          <a:sy n="49" d="100"/>
        </p:scale>
        <p:origin x="403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2356703"/>
            <a:ext cx="4376024" cy="5013407"/>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7563446"/>
            <a:ext cx="3861197" cy="3476717"/>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06529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6570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766678"/>
            <a:ext cx="1110094" cy="1220351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766678"/>
            <a:ext cx="3265929" cy="1220351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6538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91177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3590057"/>
            <a:ext cx="4440377" cy="5990088"/>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9636813"/>
            <a:ext cx="4440377" cy="3150046"/>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07733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3833390"/>
            <a:ext cx="2188012" cy="91368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3833390"/>
            <a:ext cx="2188012" cy="91368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71874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766681"/>
            <a:ext cx="4440377" cy="2783376"/>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3530053"/>
            <a:ext cx="2177956" cy="173002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5260078"/>
            <a:ext cx="2177956" cy="77367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3530053"/>
            <a:ext cx="2188682" cy="173002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5260078"/>
            <a:ext cx="2188682" cy="77367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833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4151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50190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960014"/>
            <a:ext cx="1660449" cy="3360050"/>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073367"/>
            <a:ext cx="2606308" cy="10233485"/>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4320064"/>
            <a:ext cx="1660449" cy="8003453"/>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53779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960014"/>
            <a:ext cx="1660449" cy="3360050"/>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073367"/>
            <a:ext cx="2606308" cy="10233485"/>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4320064"/>
            <a:ext cx="1660449" cy="8003453"/>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97636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766681"/>
            <a:ext cx="4440377" cy="278337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3833390"/>
            <a:ext cx="4440377" cy="913680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3346867"/>
            <a:ext cx="1158359" cy="766678"/>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3346867"/>
            <a:ext cx="1737539" cy="766678"/>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3346867"/>
            <a:ext cx="1158359" cy="766678"/>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2577205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1" y="4000"/>
            <a:ext cx="5148263" cy="1805070"/>
          </a:xfrm>
          <a:prstGeom prst="rect">
            <a:avLst/>
          </a:prstGeom>
          <a:solidFill>
            <a:srgbClr val="608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1" y="1809070"/>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4146"/>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31118"/>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4384"/>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1" y="2371482"/>
            <a:ext cx="5148263" cy="584775"/>
          </a:xfrm>
          <a:prstGeom prst="rect">
            <a:avLst/>
          </a:prstGeom>
          <a:noFill/>
        </p:spPr>
        <p:txBody>
          <a:bodyPr wrap="square" rtlCol="0">
            <a:spAutoFit/>
          </a:bodyPr>
          <a:lstStyle/>
          <a:p>
            <a:pPr algn="ctr"/>
            <a:r>
              <a:rPr lang="en-GB" sz="3200" dirty="0">
                <a:latin typeface="Baguet Script" panose="00000500000000000000" pitchFamily="2" charset="0"/>
              </a:rPr>
              <a:t>The different types of press</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798" y="12221390"/>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6" y="12734519"/>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1" y="11449918"/>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1513962"/>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1867676"/>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11513962"/>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1900275"/>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3951" y="3368565"/>
            <a:ext cx="3840357"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49" y="6284972"/>
            <a:ext cx="4776159" cy="4524315"/>
          </a:xfrm>
          <a:prstGeom prst="rect">
            <a:avLst/>
          </a:prstGeom>
          <a:noFill/>
        </p:spPr>
        <p:txBody>
          <a:bodyPr wrap="square" rtlCol="0">
            <a:spAutoFit/>
          </a:bodyPr>
          <a:lstStyle/>
          <a:p>
            <a:r>
              <a:rPr lang="en-US" dirty="0"/>
              <a:t>Once the olives were ground, the first olive oil floated above the paste. This olive oil was picked up, and then this paste was pressed with or without the addition of hot water, whether in a twisted bag like laundry to wring out or corner or lever presses. The levers were lowered thanks to hanging weights, a winch, or a screw. The screw press is visible in the hologram of the antique mill.</a:t>
            </a:r>
            <a:endParaRPr lang="fr-FR" dirty="0"/>
          </a:p>
          <a:p>
            <a:r>
              <a:rPr lang="en-US" dirty="0"/>
              <a:t> </a:t>
            </a:r>
            <a:endParaRPr lang="fr-FR" dirty="0"/>
          </a:p>
          <a:p>
            <a:r>
              <a:rPr lang="en-US" dirty="0"/>
              <a:t>The obtained liquid (oil + fruit vegetation water) then decanted, and oil was picked up on the surface. </a:t>
            </a:r>
            <a:r>
              <a:rPr lang="en-US"/>
              <a:t>Oil is less dense than water, so at equal volume, it is lighter: 1L of oil weighs approximately 920gr while 1L of water weighs 1kg.</a:t>
            </a:r>
            <a:endParaRPr lang="fr-FR"/>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F00EF-B3B1-474B-AE6A-C05CF8D6821E}">
  <ds:schemaRefs>
    <ds:schemaRef ds:uri="http://www.w3.org/XML/1998/namespace"/>
    <ds:schemaRef ds:uri="43590ac0-9243-467b-ab7d-a880e2fba6e9"/>
    <ds:schemaRef ds:uri="http://purl.org/dc/dcmitype/"/>
    <ds:schemaRef ds:uri="http://schemas.microsoft.com/office/infopath/2007/PartnerControls"/>
    <ds:schemaRef ds:uri="http://schemas.openxmlformats.org/package/2006/metadata/core-properties"/>
    <ds:schemaRef ds:uri="f4c7469f-ea08-4a28-abbd-883824f19f6c"/>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E15A5D86-0CCC-4400-B693-D7F9128282AE}"/>
</file>

<file path=docProps/app.xml><?xml version="1.0" encoding="utf-8"?>
<Properties xmlns="http://schemas.openxmlformats.org/officeDocument/2006/extended-properties" xmlns:vt="http://schemas.openxmlformats.org/officeDocument/2006/docPropsVTypes">
  <Template>Office Theme</Template>
  <TotalTime>141</TotalTime>
  <Words>161</Words>
  <Application>Microsoft Office PowerPoint</Application>
  <PresentationFormat>Personnalisé</PresentationFormat>
  <Paragraphs>10</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27</cp:revision>
  <dcterms:created xsi:type="dcterms:W3CDTF">2025-09-19T06:40:01Z</dcterms:created>
  <dcterms:modified xsi:type="dcterms:W3CDTF">2025-10-07T11:49:49Z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