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5148263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8127"/>
    <a:srgbClr val="9B4941"/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49" d="100"/>
          <a:sy n="49" d="100"/>
        </p:scale>
        <p:origin x="403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356703"/>
            <a:ext cx="4376024" cy="5013407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7563446"/>
            <a:ext cx="3861197" cy="3476717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294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70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766678"/>
            <a:ext cx="1110094" cy="1220351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766678"/>
            <a:ext cx="3265929" cy="1220351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38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77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590057"/>
            <a:ext cx="4440377" cy="5990088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9636813"/>
            <a:ext cx="4440377" cy="31500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33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833390"/>
            <a:ext cx="2188012" cy="91368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833390"/>
            <a:ext cx="2188012" cy="91368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74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766681"/>
            <a:ext cx="4440377" cy="278337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530053"/>
            <a:ext cx="2177956" cy="1730025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5260078"/>
            <a:ext cx="2177956" cy="77367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530053"/>
            <a:ext cx="2188682" cy="1730025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5260078"/>
            <a:ext cx="2188682" cy="77367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39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51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90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960014"/>
            <a:ext cx="1660449" cy="3360050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2073367"/>
            <a:ext cx="2606308" cy="10233485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320064"/>
            <a:ext cx="1660449" cy="8003453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79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960014"/>
            <a:ext cx="1660449" cy="3360050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2073367"/>
            <a:ext cx="2606308" cy="10233485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320064"/>
            <a:ext cx="1660449" cy="8003453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36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766681"/>
            <a:ext cx="4440377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833390"/>
            <a:ext cx="4440377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3346867"/>
            <a:ext cx="1158359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3346867"/>
            <a:ext cx="1737539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3346867"/>
            <a:ext cx="1158359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20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illelesarcssurargens" TargetMode="External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jpeg"/><Relationship Id="rId5" Type="http://schemas.openxmlformats.org/officeDocument/2006/relationships/hyperlink" Target="https://www.mairie-les-arcs-sur-argens.fr/" TargetMode="External"/><Relationship Id="rId10" Type="http://schemas.openxmlformats.org/officeDocument/2006/relationships/hyperlink" Target="https://www.facebook.com/bastidesaintececile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1" y="4000"/>
            <a:ext cx="5148263" cy="1805070"/>
          </a:xfrm>
          <a:prstGeom prst="rect">
            <a:avLst/>
          </a:prstGeom>
          <a:solidFill>
            <a:srgbClr val="6081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1" y="1809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614146"/>
            <a:ext cx="3038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STXingkai" panose="020B0503020204020204" pitchFamily="2" charset="-122"/>
                <a:ea typeface="STXingkai" panose="020B0503020204020204" pitchFamily="2" charset="-122"/>
              </a:rPr>
              <a:t>Sainte </a:t>
            </a:r>
            <a:r>
              <a:rPr lang="fr-FR" sz="3200" dirty="0" err="1">
                <a:latin typeface="STXingkai" panose="020B0503020204020204" pitchFamily="2" charset="-122"/>
                <a:ea typeface="STXingkai" panose="020B0503020204020204" pitchFamily="2" charset="-122"/>
              </a:rPr>
              <a:t>Cecile</a:t>
            </a:r>
            <a:endParaRPr lang="fr-FR" sz="3200" dirty="0">
              <a:latin typeface="STXingkai" panose="020B0503020204020204" pitchFamily="2" charset="-122"/>
              <a:ea typeface="STXingkai" panose="020B0503020204020204" pitchFamily="2" charset="-122"/>
            </a:endParaRP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31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4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1" y="2488212"/>
            <a:ext cx="51482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aguet Script" panose="00000500000000000000" pitchFamily="2" charset="0"/>
              </a:rPr>
              <a:t>Vestiges of the olive-growing activity in Les Arcs in “modern times” (between the middle age and the </a:t>
            </a:r>
            <a:r>
              <a:rPr lang="en-US" sz="2800" dirty="0" err="1">
                <a:latin typeface="Baguet Script" panose="00000500000000000000" pitchFamily="2" charset="0"/>
              </a:rPr>
              <a:t>french</a:t>
            </a:r>
            <a:r>
              <a:rPr lang="en-US" sz="2800" dirty="0">
                <a:latin typeface="Baguet Script" panose="00000500000000000000" pitchFamily="2" charset="0"/>
              </a:rPr>
              <a:t> Revolution)</a:t>
            </a:r>
            <a:endParaRPr lang="fr-FR" sz="2800" dirty="0">
              <a:latin typeface="Baguet Script" panose="00000500000000000000" pitchFamily="2" charset="0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5"/>
            <a:extLst>
              <a:ext uri="{FF2B5EF4-FFF2-40B4-BE49-F238E27FC236}">
                <a16:creationId xmlns:a16="http://schemas.microsoft.com/office/drawing/2014/main" id="{B92985A6-6A36-EF17-342D-6FFDBCF214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8" y="12221390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5"/>
            <a:extLst>
              <a:ext uri="{FF2B5EF4-FFF2-40B4-BE49-F238E27FC236}">
                <a16:creationId xmlns:a16="http://schemas.microsoft.com/office/drawing/2014/main" id="{33085B5F-0B7A-3D62-7B7D-6428A1F9DA56}"/>
              </a:ext>
            </a:extLst>
          </p:cNvPr>
          <p:cNvSpPr txBox="1"/>
          <p:nvPr/>
        </p:nvSpPr>
        <p:spPr>
          <a:xfrm>
            <a:off x="1770186" y="12734519"/>
            <a:ext cx="2239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 all our news on the site of the Arcs town hall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 </a:t>
            </a:r>
            <a:endParaRPr lang="fr-FR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5E9C6F6B-6368-FAC8-D730-034DA3E971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1" y="11449918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0E492736-049B-48F6-86E1-438C20800F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1513962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0"/>
            <a:extLst>
              <a:ext uri="{FF2B5EF4-FFF2-40B4-BE49-F238E27FC236}">
                <a16:creationId xmlns:a16="http://schemas.microsoft.com/office/drawing/2014/main" id="{1D2FF73C-DF40-4515-039F-154A79FF99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1867676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8"/>
            <a:extLst>
              <a:ext uri="{FF2B5EF4-FFF2-40B4-BE49-F238E27FC236}">
                <a16:creationId xmlns:a16="http://schemas.microsoft.com/office/drawing/2014/main" id="{E2324C47-AD39-4B64-9B3C-48DF42D6BF8D}"/>
              </a:ext>
            </a:extLst>
          </p:cNvPr>
          <p:cNvSpPr txBox="1"/>
          <p:nvPr/>
        </p:nvSpPr>
        <p:spPr>
          <a:xfrm>
            <a:off x="3773156" y="11513962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Les Arcs sur Argens</a:t>
            </a:r>
          </a:p>
        </p:txBody>
      </p:sp>
      <p:sp>
        <p:nvSpPr>
          <p:cNvPr id="21" name="ZoneTexte 20">
            <a:hlinkClick r:id="rId10"/>
            <a:extLst>
              <a:ext uri="{FF2B5EF4-FFF2-40B4-BE49-F238E27FC236}">
                <a16:creationId xmlns:a16="http://schemas.microsoft.com/office/drawing/2014/main" id="{1C0F1E2A-316C-2E7E-2462-9B934C7FFD16}"/>
              </a:ext>
            </a:extLst>
          </p:cNvPr>
          <p:cNvSpPr txBox="1"/>
          <p:nvPr/>
        </p:nvSpPr>
        <p:spPr>
          <a:xfrm>
            <a:off x="3773157" y="11900275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A378CE6-444B-C9DD-C5D8-D01AD87487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726" y="4597238"/>
            <a:ext cx="3840357" cy="2768183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3B70F727-1384-8328-C9C1-1E2F2117D3B3}"/>
              </a:ext>
            </a:extLst>
          </p:cNvPr>
          <p:cNvSpPr txBox="1"/>
          <p:nvPr/>
        </p:nvSpPr>
        <p:spPr>
          <a:xfrm>
            <a:off x="186051" y="7878550"/>
            <a:ext cx="47761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16th century, the local decisions of the town council were about the mill’s millstone transportation and the property of the </a:t>
            </a:r>
            <a:r>
              <a:rPr lang="en-US" dirty="0" err="1"/>
              <a:t>grignons</a:t>
            </a:r>
            <a:r>
              <a:rPr lang="en-US" dirty="0"/>
              <a:t> (residue of olives already ground).</a:t>
            </a:r>
          </a:p>
          <a:p>
            <a:endParaRPr lang="fr-FR" dirty="0"/>
          </a:p>
          <a:p>
            <a:r>
              <a:rPr lang="en-US" dirty="0"/>
              <a:t>Almost the half of oil mills still belonged to the Lord, the rest was divided between the inhabitants and private individuals.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F085D686CF584888CCFA74644102A4" ma:contentTypeVersion="15" ma:contentTypeDescription="Crée un document." ma:contentTypeScope="" ma:versionID="b92079a9b245831b27e5e81df1a458fa">
  <xsd:schema xmlns:xsd="http://www.w3.org/2001/XMLSchema" xmlns:xs="http://www.w3.org/2001/XMLSchema" xmlns:p="http://schemas.microsoft.com/office/2006/metadata/properties" xmlns:ns2="c4941d66-8d75-45a4-ba12-0db0231e7e37" xmlns:ns3="6538d20f-93ff-4039-a7dd-c92ecb85ad2f" targetNamespace="http://schemas.microsoft.com/office/2006/metadata/properties" ma:root="true" ma:fieldsID="828b651f6d300e1339690e3e7d43aa09" ns2:_="" ns3:_="">
    <xsd:import namespace="c4941d66-8d75-45a4-ba12-0db0231e7e37"/>
    <xsd:import namespace="6538d20f-93ff-4039-a7dd-c92ecb85ad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41d66-8d75-45a4-ba12-0db0231e7e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fd3dca8c-85d8-48db-af3d-7e663b093e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38d20f-93ff-4039-a7dd-c92ecb85ad2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59de843-7928-4235-b23f-2d7895f76a0c}" ma:internalName="TaxCatchAll" ma:showField="CatchAllData" ma:web="6538d20f-93ff-4039-a7dd-c92ecb85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941d66-8d75-45a4-ba12-0db0231e7e37">
      <Terms xmlns="http://schemas.microsoft.com/office/infopath/2007/PartnerControls"/>
    </lcf76f155ced4ddcb4097134ff3c332f>
    <TaxCatchAll xmlns="6538d20f-93ff-4039-a7dd-c92ecb85ad2f" xsi:nil="true"/>
  </documentManagement>
</p:properties>
</file>

<file path=customXml/itemProps1.xml><?xml version="1.0" encoding="utf-8"?>
<ds:datastoreItem xmlns:ds="http://schemas.openxmlformats.org/officeDocument/2006/customXml" ds:itemID="{3543CB0A-6FD2-40D5-9457-F6CDD68EBD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16AC6E-956C-403D-8C6E-79E76980F6C0}"/>
</file>

<file path=customXml/itemProps3.xml><?xml version="1.0" encoding="utf-8"?>
<ds:datastoreItem xmlns:ds="http://schemas.openxmlformats.org/officeDocument/2006/customXml" ds:itemID="{D33F00EF-B3B1-474B-AE6A-C05CF8D6821E}">
  <ds:schemaRefs>
    <ds:schemaRef ds:uri="f4c7469f-ea08-4a28-abbd-883824f19f6c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43590ac0-9243-467b-ab7d-a880e2fba6e9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</TotalTime>
  <Words>99</Words>
  <Application>Microsoft Office PowerPoint</Application>
  <PresentationFormat>Personnalisé</PresentationFormat>
  <Paragraphs>10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STXingkai</vt:lpstr>
      <vt:lpstr>Aptos</vt:lpstr>
      <vt:lpstr>Aptos Display</vt:lpstr>
      <vt:lpstr>Arial</vt:lpstr>
      <vt:lpstr>Baguet Script</vt:lpstr>
      <vt:lpstr>Calibri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24</cp:revision>
  <dcterms:created xsi:type="dcterms:W3CDTF">2025-09-19T06:40:01Z</dcterms:created>
  <dcterms:modified xsi:type="dcterms:W3CDTF">2025-10-07T11:49:24Z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0x010100F0F085D686CF584888CCFA74644102A4</vt:lpwstr>
  </property>
</Properties>
</file>