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sldIdLst>
    <p:sldId id="256" r:id="rId5"/>
  </p:sldIdLst>
  <p:sldSz cx="5148263" cy="3312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96B"/>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21" d="100"/>
          <a:sy n="21" d="100"/>
        </p:scale>
        <p:origin x="449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5420338"/>
            <a:ext cx="4376024" cy="11530671"/>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17395676"/>
            <a:ext cx="3861197" cy="7996334"/>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2294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66877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1763334"/>
            <a:ext cx="1110094" cy="280676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1763334"/>
            <a:ext cx="3265929" cy="280676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93679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79561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8257013"/>
            <a:ext cx="4440377" cy="13777003"/>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22164352"/>
            <a:ext cx="4440377" cy="7245000"/>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75462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8816670"/>
            <a:ext cx="2188012" cy="210143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8816670"/>
            <a:ext cx="2188012" cy="210143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421690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1763341"/>
            <a:ext cx="4440377" cy="6401672"/>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8119006"/>
            <a:ext cx="2177956" cy="3978999"/>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12098005"/>
            <a:ext cx="2177956" cy="1779434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8119006"/>
            <a:ext cx="2188682" cy="3978999"/>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12098005"/>
            <a:ext cx="2188682" cy="1779434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407301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92119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78001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2208001"/>
            <a:ext cx="1660449" cy="7728003"/>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4768676"/>
            <a:ext cx="2606308" cy="23536676"/>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9936004"/>
            <a:ext cx="1660449" cy="18407676"/>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55404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2208001"/>
            <a:ext cx="1660449" cy="7728003"/>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4768676"/>
            <a:ext cx="2606308" cy="23536676"/>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9936004"/>
            <a:ext cx="1660449" cy="18407676"/>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32525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1763341"/>
            <a:ext cx="4440377" cy="640167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8816670"/>
            <a:ext cx="4440377" cy="2101434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30697353"/>
            <a:ext cx="1158359" cy="1763334"/>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30697353"/>
            <a:ext cx="1737539" cy="1763334"/>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30697353"/>
            <a:ext cx="1158359" cy="1763334"/>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400421556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8" y="-14147"/>
            <a:ext cx="5148263" cy="1805070"/>
          </a:xfrm>
          <a:prstGeom prst="rect">
            <a:avLst/>
          </a:prstGeom>
          <a:solidFill>
            <a:srgbClr val="88C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8" y="1790923"/>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596005"/>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112971"/>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36237"/>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7" y="2228236"/>
            <a:ext cx="5148263" cy="584775"/>
          </a:xfrm>
          <a:prstGeom prst="rect">
            <a:avLst/>
          </a:prstGeom>
          <a:noFill/>
        </p:spPr>
        <p:txBody>
          <a:bodyPr wrap="square" rtlCol="0">
            <a:spAutoFit/>
          </a:bodyPr>
          <a:lstStyle/>
          <a:p>
            <a:pPr algn="ctr"/>
            <a:r>
              <a:rPr lang="en-US" sz="3200" dirty="0">
                <a:latin typeface="Baguet Script" panose="00000500000000000000" pitchFamily="2" charset="0"/>
              </a:rPr>
              <a:t>The work in the olive grove.</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797" y="30907401"/>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85" y="31420530"/>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0" y="30135929"/>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38" y="30199973"/>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38" y="30553687"/>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49" y="30199973"/>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0" y="30586286"/>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62676" y="2818247"/>
            <a:ext cx="3822906" cy="2768183"/>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186051" y="5686662"/>
            <a:ext cx="4776159" cy="25022235"/>
          </a:xfrm>
          <a:prstGeom prst="rect">
            <a:avLst/>
          </a:prstGeom>
          <a:noFill/>
        </p:spPr>
        <p:txBody>
          <a:bodyPr wrap="square" rtlCol="0">
            <a:spAutoFit/>
          </a:bodyPr>
          <a:lstStyle/>
          <a:p>
            <a:r>
              <a:rPr lang="en-US" dirty="0"/>
              <a:t>In Provence, some affirm that “tant </a:t>
            </a:r>
            <a:r>
              <a:rPr lang="en-US" dirty="0" err="1"/>
              <a:t>mai</a:t>
            </a:r>
            <a:r>
              <a:rPr lang="en-US" dirty="0"/>
              <a:t> </a:t>
            </a:r>
            <a:r>
              <a:rPr lang="en-US" dirty="0" err="1"/>
              <a:t>l’on</a:t>
            </a:r>
            <a:r>
              <a:rPr lang="en-US" dirty="0"/>
              <a:t> ne fait, tant </a:t>
            </a:r>
            <a:r>
              <a:rPr lang="en-US" dirty="0" err="1"/>
              <a:t>mai</a:t>
            </a:r>
            <a:r>
              <a:rPr lang="en-US" dirty="0"/>
              <a:t> </a:t>
            </a:r>
            <a:r>
              <a:rPr lang="en-US" dirty="0" err="1"/>
              <a:t>l’on</a:t>
            </a:r>
            <a:r>
              <a:rPr lang="en-US" dirty="0"/>
              <a:t> </a:t>
            </a:r>
            <a:r>
              <a:rPr lang="en-US" dirty="0" err="1"/>
              <a:t>n’en</a:t>
            </a:r>
            <a:r>
              <a:rPr lang="en-US" dirty="0"/>
              <a:t> tiro” which means “the more we do to it, the more we get out of it”, talking about the olive tree.</a:t>
            </a:r>
            <a:endParaRPr lang="fr-FR" dirty="0"/>
          </a:p>
          <a:p>
            <a:r>
              <a:rPr lang="en-US" dirty="0"/>
              <a:t>Even if the harvest of the olives and the production of oil are the most known steps, the work is consistent in the olive grove: when it is not the ground maintenance (ground airing, incorporation or not of fertilizer, improvement of the permeability of the ground…), the olive grove worker has to prune the trees, control pests or eliminate spontaneous vegetation.</a:t>
            </a:r>
            <a:endParaRPr lang="fr-FR" dirty="0"/>
          </a:p>
          <a:p>
            <a:r>
              <a:rPr lang="en-US" dirty="0"/>
              <a:t> </a:t>
            </a:r>
            <a:endParaRPr lang="fr-FR" dirty="0"/>
          </a:p>
          <a:p>
            <a:r>
              <a:rPr lang="en-US" dirty="0"/>
              <a:t>February and March</a:t>
            </a:r>
            <a:endParaRPr lang="fr-FR" dirty="0"/>
          </a:p>
          <a:p>
            <a:r>
              <a:rPr lang="en-US" dirty="0"/>
              <a:t>The taking of cuttings.</a:t>
            </a:r>
            <a:endParaRPr lang="fr-FR" dirty="0"/>
          </a:p>
          <a:p>
            <a:r>
              <a:rPr lang="en-US" dirty="0"/>
              <a:t>The action of taking cuttings consists of putting a small branch into the ground or pot where it will take root.</a:t>
            </a:r>
            <a:endParaRPr lang="fr-FR" dirty="0"/>
          </a:p>
          <a:p>
            <a:r>
              <a:rPr lang="en-US" dirty="0"/>
              <a:t> </a:t>
            </a:r>
            <a:endParaRPr lang="fr-FR" dirty="0"/>
          </a:p>
          <a:p>
            <a:r>
              <a:rPr lang="en-US" dirty="0"/>
              <a:t>March and April</a:t>
            </a:r>
            <a:endParaRPr lang="fr-FR" dirty="0"/>
          </a:p>
          <a:p>
            <a:r>
              <a:rPr lang="en-US" dirty="0"/>
              <a:t>We can see 3 types of pruning:</a:t>
            </a:r>
            <a:endParaRPr lang="fr-FR" dirty="0"/>
          </a:p>
          <a:p>
            <a:r>
              <a:rPr lang="en-US" dirty="0"/>
              <a:t>The formation pruning on the sapling. To form a trunk to form the silhouette of the tree. After 5 pruning, the frame of about thirty branches is completed and the tree can carry its first olives.</a:t>
            </a:r>
            <a:endParaRPr lang="fr-FR" dirty="0"/>
          </a:p>
          <a:p>
            <a:r>
              <a:rPr lang="en-US" dirty="0"/>
              <a:t>The fruiting pruning consists of illuminating the tree by removing the greedy branches (which hinder the development of the neighboring branches by diverting the sap) and the branches of the previous year which bore fruit and became sterile.</a:t>
            </a:r>
            <a:endParaRPr lang="fr-FR" dirty="0"/>
          </a:p>
          <a:p>
            <a:r>
              <a:rPr lang="en-US" dirty="0"/>
              <a:t>The recovery or regeneration pruning, usually severe, is practiced when renovating a tree that has become unproductive by aging or neglect. Vegetation is therefore reduced to a lower volume and more collected near the trunk.</a:t>
            </a:r>
            <a:endParaRPr lang="fr-FR" dirty="0"/>
          </a:p>
          <a:p>
            <a:r>
              <a:rPr lang="en-US" dirty="0"/>
              <a:t> </a:t>
            </a:r>
            <a:endParaRPr lang="fr-FR" dirty="0"/>
          </a:p>
          <a:p>
            <a:r>
              <a:rPr lang="en-US" dirty="0"/>
              <a:t>April</a:t>
            </a:r>
            <a:endParaRPr lang="fr-FR" dirty="0"/>
          </a:p>
          <a:p>
            <a:r>
              <a:rPr lang="en-US" dirty="0"/>
              <a:t>The manure.</a:t>
            </a:r>
            <a:endParaRPr lang="fr-FR" dirty="0"/>
          </a:p>
          <a:p>
            <a:r>
              <a:rPr lang="en-US" dirty="0"/>
              <a:t>It is the feeding of the soil by fertilization and amendment. The fertilizers are nitrogen, phosphorus, potassium, and magnesium. The amendment is compost and manure, it improves the organic matter.</a:t>
            </a:r>
            <a:endParaRPr lang="fr-FR" dirty="0"/>
          </a:p>
          <a:p>
            <a:r>
              <a:rPr lang="en-US" dirty="0"/>
              <a:t> </a:t>
            </a:r>
            <a:endParaRPr lang="fr-FR" dirty="0"/>
          </a:p>
          <a:p>
            <a:r>
              <a:rPr lang="en-US" dirty="0"/>
              <a:t>May</a:t>
            </a:r>
            <a:endParaRPr lang="fr-FR" dirty="0"/>
          </a:p>
          <a:p>
            <a:r>
              <a:rPr lang="en-US" dirty="0"/>
              <a:t>Grafting</a:t>
            </a:r>
            <a:endParaRPr lang="fr-FR" dirty="0"/>
          </a:p>
          <a:p>
            <a:r>
              <a:rPr lang="en-US" dirty="0"/>
              <a:t>To take a small bud off a tree (the graft), that we put in vegetation on another plant, in May when the tree is in full sap.</a:t>
            </a:r>
            <a:endParaRPr lang="fr-FR" dirty="0"/>
          </a:p>
          <a:p>
            <a:r>
              <a:rPr lang="en-US" dirty="0"/>
              <a:t> </a:t>
            </a:r>
            <a:endParaRPr lang="fr-FR" dirty="0"/>
          </a:p>
          <a:p>
            <a:r>
              <a:rPr lang="en-US" dirty="0"/>
              <a:t>March, April, and May</a:t>
            </a:r>
            <a:endParaRPr lang="fr-FR" dirty="0"/>
          </a:p>
          <a:p>
            <a:r>
              <a:rPr lang="en-US" dirty="0"/>
              <a:t>Spring plowing. </a:t>
            </a:r>
            <a:endParaRPr lang="fr-FR" dirty="0"/>
          </a:p>
          <a:p>
            <a:r>
              <a:rPr lang="en-US" dirty="0"/>
              <a:t>It permits to keep a soft and airy soil that will facilitate the root's development on the surface. It will eliminate the undesirable vegetation at the roots of the trunks, facilitate water penetration, and retain soil moisture.</a:t>
            </a:r>
            <a:endParaRPr lang="fr-FR" dirty="0"/>
          </a:p>
          <a:p>
            <a:r>
              <a:rPr lang="en-US" dirty="0"/>
              <a:t> </a:t>
            </a:r>
            <a:endParaRPr lang="fr-FR" dirty="0"/>
          </a:p>
          <a:p>
            <a:r>
              <a:rPr lang="en-US" dirty="0"/>
              <a:t>July and August</a:t>
            </a:r>
            <a:endParaRPr lang="fr-FR" dirty="0"/>
          </a:p>
          <a:p>
            <a:r>
              <a:rPr lang="en-US" dirty="0"/>
              <a:t>Irrigation</a:t>
            </a:r>
            <a:endParaRPr lang="fr-FR" dirty="0"/>
          </a:p>
          <a:p>
            <a:r>
              <a:rPr lang="en-US" dirty="0"/>
              <a:t>Irrigation is necessary for young plants.</a:t>
            </a:r>
            <a:endParaRPr lang="fr-FR" dirty="0"/>
          </a:p>
          <a:p>
            <a:r>
              <a:rPr lang="en-US" dirty="0"/>
              <a:t>Then, according to the water reserves of the soil and the composition of the subsoil, it is possible to cultivate the olive trees “dry” (that is, without a water supply). However, harvests will be different.</a:t>
            </a:r>
            <a:endParaRPr lang="fr-FR" dirty="0"/>
          </a:p>
          <a:p>
            <a:r>
              <a:rPr lang="en-US" dirty="0"/>
              <a:t>The lack of water reduces photosynthesis, resulting in slower formation of new sprouts.</a:t>
            </a:r>
            <a:endParaRPr lang="fr-FR" dirty="0"/>
          </a:p>
          <a:p>
            <a:r>
              <a:rPr lang="en-US" dirty="0"/>
              <a:t>The irrigation allows to restoration of this growth, thus encouraging the harvest of the following year.</a:t>
            </a:r>
            <a:endParaRPr lang="fr-FR" dirty="0"/>
          </a:p>
          <a:p>
            <a:r>
              <a:rPr lang="en-US" dirty="0"/>
              <a:t>Likewise, the lack of water influences the number and the fulfillment of the flowers. The irrigation then acts on the growth of flowers and consequently on the number of fruits. </a:t>
            </a:r>
            <a:endParaRPr lang="fr-FR" dirty="0"/>
          </a:p>
          <a:p>
            <a:r>
              <a:rPr lang="en-US" dirty="0"/>
              <a:t>Finally, irrigation presents interest if you want to produce table olive or pulpier.</a:t>
            </a:r>
            <a:endParaRPr lang="fr-FR" dirty="0"/>
          </a:p>
          <a:p>
            <a:r>
              <a:rPr lang="en-US" dirty="0"/>
              <a:t> </a:t>
            </a:r>
            <a:endParaRPr lang="fr-FR" dirty="0"/>
          </a:p>
          <a:p>
            <a:r>
              <a:rPr lang="en-US" dirty="0"/>
              <a:t>August</a:t>
            </a:r>
            <a:endParaRPr lang="fr-FR" dirty="0"/>
          </a:p>
          <a:p>
            <a:r>
              <a:rPr lang="en-US" dirty="0"/>
              <a:t>The preparation of the soil for new plantations.</a:t>
            </a:r>
            <a:endParaRPr lang="fr-FR" dirty="0"/>
          </a:p>
          <a:p>
            <a:r>
              <a:rPr lang="en-US" dirty="0"/>
              <a:t>After carefully removing the old roots and leaving the soil to rest for a year it must be plowed deeply (1 meter, on dry soil and crossed passages). The more the soil is aerated, the more it will favor the rooting of the olive tree.</a:t>
            </a:r>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Props1.xml><?xml version="1.0" encoding="utf-8"?>
<ds:datastoreItem xmlns:ds="http://schemas.openxmlformats.org/officeDocument/2006/customXml" ds:itemID="{8BE04853-BCBE-4E78-9926-6E07D8E86245}"/>
</file>

<file path=customXml/itemProps2.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3.xml><?xml version="1.0" encoding="utf-8"?>
<ds:datastoreItem xmlns:ds="http://schemas.openxmlformats.org/officeDocument/2006/customXml" ds:itemID="{D33F00EF-B3B1-474B-AE6A-C05CF8D6821E}">
  <ds:schemaRefs>
    <ds:schemaRef ds:uri="http://purl.org/dc/dcmitype/"/>
    <ds:schemaRef ds:uri="f4c7469f-ea08-4a28-abbd-883824f19f6c"/>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43590ac0-9243-467b-ab7d-a880e2fba6e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208</TotalTime>
  <Words>629</Words>
  <Application>Microsoft Office PowerPoint</Application>
  <PresentationFormat>Personnalisé</PresentationFormat>
  <Paragraphs>44</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32</cp:revision>
  <dcterms:created xsi:type="dcterms:W3CDTF">2025-09-19T06:40:01Z</dcterms:created>
  <dcterms:modified xsi:type="dcterms:W3CDTF">2025-10-07T11:48:41Z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