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</p:sldIdLst>
  <p:sldSz cx="514826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4941"/>
    <a:srgbClr val="98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60"/>
  </p:normalViewPr>
  <p:slideViewPr>
    <p:cSldViewPr snapToGrid="0">
      <p:cViewPr varScale="1">
        <p:scale>
          <a:sx n="46" d="100"/>
          <a:sy n="46" d="100"/>
        </p:scale>
        <p:origin x="40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120" y="2474395"/>
            <a:ext cx="4376024" cy="5263774"/>
          </a:xfrm>
        </p:spPr>
        <p:txBody>
          <a:bodyPr anchor="b"/>
          <a:lstStyle>
            <a:lvl1pPr algn="ctr">
              <a:defRPr sz="337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533" y="7941160"/>
            <a:ext cx="3861197" cy="3650342"/>
          </a:xfrm>
        </p:spPr>
        <p:txBody>
          <a:bodyPr/>
          <a:lstStyle>
            <a:lvl1pPr marL="0" indent="0" algn="ctr">
              <a:buNone/>
              <a:defRPr sz="1351"/>
            </a:lvl1pPr>
            <a:lvl2pPr marL="257404" indent="0" algn="ctr">
              <a:buNone/>
              <a:defRPr sz="1126"/>
            </a:lvl2pPr>
            <a:lvl3pPr marL="514807" indent="0" algn="ctr">
              <a:buNone/>
              <a:defRPr sz="1013"/>
            </a:lvl3pPr>
            <a:lvl4pPr marL="772211" indent="0" algn="ctr">
              <a:buNone/>
              <a:defRPr sz="901"/>
            </a:lvl4pPr>
            <a:lvl5pPr marL="1029614" indent="0" algn="ctr">
              <a:buNone/>
              <a:defRPr sz="901"/>
            </a:lvl5pPr>
            <a:lvl6pPr marL="1287018" indent="0" algn="ctr">
              <a:buNone/>
              <a:defRPr sz="901"/>
            </a:lvl6pPr>
            <a:lvl7pPr marL="1544422" indent="0" algn="ctr">
              <a:buNone/>
              <a:defRPr sz="901"/>
            </a:lvl7pPr>
            <a:lvl8pPr marL="1801825" indent="0" algn="ctr">
              <a:buNone/>
              <a:defRPr sz="901"/>
            </a:lvl8pPr>
            <a:lvl9pPr marL="2059229" indent="0" algn="ctr">
              <a:buNone/>
              <a:defRPr sz="90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25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33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84226" y="804966"/>
            <a:ext cx="1110094" cy="128129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3944" y="804966"/>
            <a:ext cx="3265929" cy="128129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13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40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62" y="3769342"/>
            <a:ext cx="4440377" cy="6289229"/>
          </a:xfrm>
        </p:spPr>
        <p:txBody>
          <a:bodyPr anchor="b"/>
          <a:lstStyle>
            <a:lvl1pPr>
              <a:defRPr sz="337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262" y="10118069"/>
            <a:ext cx="4440377" cy="3307357"/>
          </a:xfrm>
        </p:spPr>
        <p:txBody>
          <a:bodyPr/>
          <a:lstStyle>
            <a:lvl1pPr marL="0" indent="0">
              <a:buNone/>
              <a:defRPr sz="1351">
                <a:solidFill>
                  <a:schemeClr val="tx1">
                    <a:tint val="82000"/>
                  </a:schemeClr>
                </a:solidFill>
              </a:defRPr>
            </a:lvl1pPr>
            <a:lvl2pPr marL="257404" indent="0">
              <a:buNone/>
              <a:defRPr sz="1126">
                <a:solidFill>
                  <a:schemeClr val="tx1">
                    <a:tint val="82000"/>
                  </a:schemeClr>
                </a:solidFill>
              </a:defRPr>
            </a:lvl2pPr>
            <a:lvl3pPr marL="514807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2211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4pPr>
            <a:lvl5pPr marL="1029614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5pPr>
            <a:lvl6pPr marL="1287018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6pPr>
            <a:lvl7pPr marL="1544422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7pPr>
            <a:lvl8pPr marL="1801825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8pPr>
            <a:lvl9pPr marL="2059229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32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943" y="4024827"/>
            <a:ext cx="2188012" cy="95930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6308" y="4024827"/>
            <a:ext cx="2188012" cy="95930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29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804969"/>
            <a:ext cx="4440377" cy="2922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614" y="3706342"/>
            <a:ext cx="2177956" cy="1816421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404" indent="0">
              <a:buNone/>
              <a:defRPr sz="1126" b="1"/>
            </a:lvl2pPr>
            <a:lvl3pPr marL="514807" indent="0">
              <a:buNone/>
              <a:defRPr sz="1013" b="1"/>
            </a:lvl3pPr>
            <a:lvl4pPr marL="772211" indent="0">
              <a:buNone/>
              <a:defRPr sz="901" b="1"/>
            </a:lvl4pPr>
            <a:lvl5pPr marL="1029614" indent="0">
              <a:buNone/>
              <a:defRPr sz="901" b="1"/>
            </a:lvl5pPr>
            <a:lvl6pPr marL="1287018" indent="0">
              <a:buNone/>
              <a:defRPr sz="901" b="1"/>
            </a:lvl6pPr>
            <a:lvl7pPr marL="1544422" indent="0">
              <a:buNone/>
              <a:defRPr sz="901" b="1"/>
            </a:lvl7pPr>
            <a:lvl8pPr marL="1801825" indent="0">
              <a:buNone/>
              <a:defRPr sz="901" b="1"/>
            </a:lvl8pPr>
            <a:lvl9pPr marL="2059229" indent="0">
              <a:buNone/>
              <a:defRPr sz="9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614" y="5522763"/>
            <a:ext cx="2177956" cy="81231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6309" y="3706342"/>
            <a:ext cx="2188682" cy="1816421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404" indent="0">
              <a:buNone/>
              <a:defRPr sz="1126" b="1"/>
            </a:lvl2pPr>
            <a:lvl3pPr marL="514807" indent="0">
              <a:buNone/>
              <a:defRPr sz="1013" b="1"/>
            </a:lvl3pPr>
            <a:lvl4pPr marL="772211" indent="0">
              <a:buNone/>
              <a:defRPr sz="901" b="1"/>
            </a:lvl4pPr>
            <a:lvl5pPr marL="1029614" indent="0">
              <a:buNone/>
              <a:defRPr sz="901" b="1"/>
            </a:lvl5pPr>
            <a:lvl6pPr marL="1287018" indent="0">
              <a:buNone/>
              <a:defRPr sz="901" b="1"/>
            </a:lvl6pPr>
            <a:lvl7pPr marL="1544422" indent="0">
              <a:buNone/>
              <a:defRPr sz="901" b="1"/>
            </a:lvl7pPr>
            <a:lvl8pPr marL="1801825" indent="0">
              <a:buNone/>
              <a:defRPr sz="901" b="1"/>
            </a:lvl8pPr>
            <a:lvl9pPr marL="2059229" indent="0">
              <a:buNone/>
              <a:defRPr sz="9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6309" y="5522763"/>
            <a:ext cx="2188682" cy="81231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30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9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76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1007957"/>
            <a:ext cx="1660449" cy="3527848"/>
          </a:xfrm>
        </p:spPr>
        <p:txBody>
          <a:bodyPr anchor="b"/>
          <a:lstStyle>
            <a:lvl1pPr>
              <a:defRPr sz="180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82" y="2176910"/>
            <a:ext cx="2606308" cy="10744538"/>
          </a:xfrm>
        </p:spPr>
        <p:txBody>
          <a:bodyPr/>
          <a:lstStyle>
            <a:lvl1pPr>
              <a:defRPr sz="1802"/>
            </a:lvl1pPr>
            <a:lvl2pPr>
              <a:defRPr sz="1576"/>
            </a:lvl2pPr>
            <a:lvl3pPr>
              <a:defRPr sz="1351"/>
            </a:lvl3pPr>
            <a:lvl4pPr>
              <a:defRPr sz="1126"/>
            </a:lvl4pPr>
            <a:lvl5pPr>
              <a:defRPr sz="1126"/>
            </a:lvl5pPr>
            <a:lvl6pPr>
              <a:defRPr sz="1126"/>
            </a:lvl6pPr>
            <a:lvl7pPr>
              <a:defRPr sz="1126"/>
            </a:lvl7pPr>
            <a:lvl8pPr>
              <a:defRPr sz="1126"/>
            </a:lvl8pPr>
            <a:lvl9pPr>
              <a:defRPr sz="112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614" y="4535805"/>
            <a:ext cx="1660449" cy="8403140"/>
          </a:xfrm>
        </p:spPr>
        <p:txBody>
          <a:bodyPr/>
          <a:lstStyle>
            <a:lvl1pPr marL="0" indent="0">
              <a:buNone/>
              <a:defRPr sz="901"/>
            </a:lvl1pPr>
            <a:lvl2pPr marL="257404" indent="0">
              <a:buNone/>
              <a:defRPr sz="788"/>
            </a:lvl2pPr>
            <a:lvl3pPr marL="514807" indent="0">
              <a:buNone/>
              <a:defRPr sz="676"/>
            </a:lvl3pPr>
            <a:lvl4pPr marL="772211" indent="0">
              <a:buNone/>
              <a:defRPr sz="563"/>
            </a:lvl4pPr>
            <a:lvl5pPr marL="1029614" indent="0">
              <a:buNone/>
              <a:defRPr sz="563"/>
            </a:lvl5pPr>
            <a:lvl6pPr marL="1287018" indent="0">
              <a:buNone/>
              <a:defRPr sz="563"/>
            </a:lvl6pPr>
            <a:lvl7pPr marL="1544422" indent="0">
              <a:buNone/>
              <a:defRPr sz="563"/>
            </a:lvl7pPr>
            <a:lvl8pPr marL="1801825" indent="0">
              <a:buNone/>
              <a:defRPr sz="563"/>
            </a:lvl8pPr>
            <a:lvl9pPr marL="2059229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64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1007957"/>
            <a:ext cx="1660449" cy="3527848"/>
          </a:xfrm>
        </p:spPr>
        <p:txBody>
          <a:bodyPr anchor="b"/>
          <a:lstStyle>
            <a:lvl1pPr>
              <a:defRPr sz="180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88682" y="2176910"/>
            <a:ext cx="2606308" cy="10744538"/>
          </a:xfrm>
        </p:spPr>
        <p:txBody>
          <a:bodyPr anchor="t"/>
          <a:lstStyle>
            <a:lvl1pPr marL="0" indent="0">
              <a:buNone/>
              <a:defRPr sz="1802"/>
            </a:lvl1pPr>
            <a:lvl2pPr marL="257404" indent="0">
              <a:buNone/>
              <a:defRPr sz="1576"/>
            </a:lvl2pPr>
            <a:lvl3pPr marL="514807" indent="0">
              <a:buNone/>
              <a:defRPr sz="1351"/>
            </a:lvl3pPr>
            <a:lvl4pPr marL="772211" indent="0">
              <a:buNone/>
              <a:defRPr sz="1126"/>
            </a:lvl4pPr>
            <a:lvl5pPr marL="1029614" indent="0">
              <a:buNone/>
              <a:defRPr sz="1126"/>
            </a:lvl5pPr>
            <a:lvl6pPr marL="1287018" indent="0">
              <a:buNone/>
              <a:defRPr sz="1126"/>
            </a:lvl6pPr>
            <a:lvl7pPr marL="1544422" indent="0">
              <a:buNone/>
              <a:defRPr sz="1126"/>
            </a:lvl7pPr>
            <a:lvl8pPr marL="1801825" indent="0">
              <a:buNone/>
              <a:defRPr sz="1126"/>
            </a:lvl8pPr>
            <a:lvl9pPr marL="2059229" indent="0">
              <a:buNone/>
              <a:defRPr sz="1126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614" y="4535805"/>
            <a:ext cx="1660449" cy="8403140"/>
          </a:xfrm>
        </p:spPr>
        <p:txBody>
          <a:bodyPr/>
          <a:lstStyle>
            <a:lvl1pPr marL="0" indent="0">
              <a:buNone/>
              <a:defRPr sz="901"/>
            </a:lvl1pPr>
            <a:lvl2pPr marL="257404" indent="0">
              <a:buNone/>
              <a:defRPr sz="788"/>
            </a:lvl2pPr>
            <a:lvl3pPr marL="514807" indent="0">
              <a:buNone/>
              <a:defRPr sz="676"/>
            </a:lvl3pPr>
            <a:lvl4pPr marL="772211" indent="0">
              <a:buNone/>
              <a:defRPr sz="563"/>
            </a:lvl4pPr>
            <a:lvl5pPr marL="1029614" indent="0">
              <a:buNone/>
              <a:defRPr sz="563"/>
            </a:lvl5pPr>
            <a:lvl6pPr marL="1287018" indent="0">
              <a:buNone/>
              <a:defRPr sz="563"/>
            </a:lvl6pPr>
            <a:lvl7pPr marL="1544422" indent="0">
              <a:buNone/>
              <a:defRPr sz="563"/>
            </a:lvl7pPr>
            <a:lvl8pPr marL="1801825" indent="0">
              <a:buNone/>
              <a:defRPr sz="563"/>
            </a:lvl8pPr>
            <a:lvl9pPr marL="2059229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71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943" y="804969"/>
            <a:ext cx="4440377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943" y="4024827"/>
            <a:ext cx="4440377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3943" y="14013401"/>
            <a:ext cx="1158359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5362" y="14013401"/>
            <a:ext cx="1737539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5961" y="14013401"/>
            <a:ext cx="1158359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12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illelesarcssurargens" TargetMode="Externa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www.mairie-les-arcs-sur-argens.fr/" TargetMode="External"/><Relationship Id="rId10" Type="http://schemas.openxmlformats.org/officeDocument/2006/relationships/hyperlink" Target="https://www.facebook.com/bastidesaintececile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ABBDF5-E007-9467-345C-0B74052C3613}"/>
              </a:ext>
            </a:extLst>
          </p:cNvPr>
          <p:cNvSpPr/>
          <p:nvPr/>
        </p:nvSpPr>
        <p:spPr>
          <a:xfrm>
            <a:off x="2" y="10275"/>
            <a:ext cx="5148263" cy="1805070"/>
          </a:xfrm>
          <a:prstGeom prst="rect">
            <a:avLst/>
          </a:prstGeom>
          <a:solidFill>
            <a:srgbClr val="9B49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38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4A0B436-B541-9C56-12C7-1A0A32C5043A}"/>
              </a:ext>
            </a:extLst>
          </p:cNvPr>
          <p:cNvCxnSpPr>
            <a:cxnSpLocks/>
          </p:cNvCxnSpPr>
          <p:nvPr/>
        </p:nvCxnSpPr>
        <p:spPr>
          <a:xfrm>
            <a:off x="2" y="1815345"/>
            <a:ext cx="514826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CB4ADC1-BA53-61B9-5760-A4BEE66586B1}"/>
              </a:ext>
            </a:extLst>
          </p:cNvPr>
          <p:cNvSpPr txBox="1"/>
          <p:nvPr/>
        </p:nvSpPr>
        <p:spPr>
          <a:xfrm rot="20963889">
            <a:off x="1154955" y="620422"/>
            <a:ext cx="3038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STXingkai" panose="020B0503020204020204" pitchFamily="2" charset="-122"/>
                <a:ea typeface="STXingkai" panose="020B0503020204020204" pitchFamily="2" charset="-122"/>
              </a:rPr>
              <a:t>Sainte </a:t>
            </a:r>
            <a:r>
              <a:rPr lang="fr-FR" sz="3200" dirty="0" err="1">
                <a:latin typeface="STXingkai" panose="020B0503020204020204" pitchFamily="2" charset="-122"/>
                <a:ea typeface="STXingkai" panose="020B0503020204020204" pitchFamily="2" charset="-122"/>
              </a:rPr>
              <a:t>Cecile</a:t>
            </a:r>
            <a:endParaRPr lang="fr-FR" sz="3200" dirty="0">
              <a:latin typeface="STXingkai" panose="020B0503020204020204" pitchFamily="2" charset="-122"/>
              <a:ea typeface="STXingkai" panose="020B0503020204020204" pitchFamily="2" charset="-122"/>
            </a:endParaRPr>
          </a:p>
        </p:txBody>
      </p:sp>
      <p:pic>
        <p:nvPicPr>
          <p:cNvPr id="3" name="Image 2" descr="Une image contenant texte, Police, noir, blanc&#10;&#10;Le contenu généré par l’IA peut être incorrect.">
            <a:extLst>
              <a:ext uri="{FF2B5EF4-FFF2-40B4-BE49-F238E27FC236}">
                <a16:creationId xmlns:a16="http://schemas.microsoft.com/office/drawing/2014/main" id="{7DA2698D-F6D6-0810-871B-0BA26B78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1" y="137393"/>
            <a:ext cx="4145632" cy="1163606"/>
          </a:xfrm>
          <a:prstGeom prst="rect">
            <a:avLst/>
          </a:prstGeom>
        </p:spPr>
      </p:pic>
      <p:pic>
        <p:nvPicPr>
          <p:cNvPr id="7" name="Image 6" descr="Une image contenant Graphique, Emblème, symbole, écusson&#10;&#10;Le contenu généré par l’IA peut être incorrect.">
            <a:extLst>
              <a:ext uri="{FF2B5EF4-FFF2-40B4-BE49-F238E27FC236}">
                <a16:creationId xmlns:a16="http://schemas.microsoft.com/office/drawing/2014/main" id="{B5CE71F8-F038-09E7-084A-968C1F43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r="78445" b="19475"/>
          <a:stretch>
            <a:fillRect/>
          </a:stretch>
        </p:blipFill>
        <p:spPr>
          <a:xfrm>
            <a:off x="2197319" y="1360659"/>
            <a:ext cx="953382" cy="11636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77D729-28C7-578A-8968-8860B55E7D8B}"/>
              </a:ext>
            </a:extLst>
          </p:cNvPr>
          <p:cNvSpPr txBox="1"/>
          <p:nvPr/>
        </p:nvSpPr>
        <p:spPr>
          <a:xfrm>
            <a:off x="1" y="2331142"/>
            <a:ext cx="514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Baguet Script" panose="00000500000000000000" pitchFamily="2" charset="0"/>
              </a:rPr>
              <a:t>The choice of materials</a:t>
            </a:r>
            <a:endParaRPr lang="fr-FR" sz="3200" dirty="0">
              <a:latin typeface="Baguet Script" panose="00000500000000000000" pitchFamily="2" charset="0"/>
            </a:endParaRPr>
          </a:p>
        </p:txBody>
      </p:sp>
      <p:pic>
        <p:nvPicPr>
          <p:cNvPr id="5" name="Image 4" descr="Une image contenant texte, capture d’écran, conception&#10;&#10;Le contenu généré par l’IA peut être incorrect.">
            <a:hlinkClick r:id="rId5"/>
            <a:extLst>
              <a:ext uri="{FF2B5EF4-FFF2-40B4-BE49-F238E27FC236}">
                <a16:creationId xmlns:a16="http://schemas.microsoft.com/office/drawing/2014/main" id="{B92985A6-6A36-EF17-342D-6FFDBCF21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4"/>
          <a:stretch>
            <a:fillRect/>
          </a:stretch>
        </p:blipFill>
        <p:spPr>
          <a:xfrm>
            <a:off x="3799" y="12955036"/>
            <a:ext cx="5148263" cy="2174823"/>
          </a:xfrm>
          <a:prstGeom prst="rect">
            <a:avLst/>
          </a:prstGeom>
        </p:spPr>
      </p:pic>
      <p:sp>
        <p:nvSpPr>
          <p:cNvPr id="13" name="ZoneTexte 12">
            <a:hlinkClick r:id="rId5"/>
            <a:extLst>
              <a:ext uri="{FF2B5EF4-FFF2-40B4-BE49-F238E27FC236}">
                <a16:creationId xmlns:a16="http://schemas.microsoft.com/office/drawing/2014/main" id="{33085B5F-0B7A-3D62-7B7D-6428A1F9DA56}"/>
              </a:ext>
            </a:extLst>
          </p:cNvPr>
          <p:cNvSpPr txBox="1"/>
          <p:nvPr/>
        </p:nvSpPr>
        <p:spPr>
          <a:xfrm>
            <a:off x="1770187" y="13468165"/>
            <a:ext cx="2239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 all our news on the site of the Arcs town hall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</a:t>
            </a:r>
            <a:endParaRPr lang="fr-FR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 descr="Une image contenant croquis, dessin, noir et blanc, silhouette&#10;&#10;Le contenu généré par l’IA peut être incorrect.">
            <a:extLst>
              <a:ext uri="{FF2B5EF4-FFF2-40B4-BE49-F238E27FC236}">
                <a16:creationId xmlns:a16="http://schemas.microsoft.com/office/drawing/2014/main" id="{5E9C6F6B-6368-FAC8-D730-034DA3E97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99"/>
          <a:stretch>
            <a:fillRect/>
          </a:stretch>
        </p:blipFill>
        <p:spPr>
          <a:xfrm>
            <a:off x="2" y="12183564"/>
            <a:ext cx="5148263" cy="1284601"/>
          </a:xfrm>
          <a:prstGeom prst="rect">
            <a:avLst/>
          </a:prstGeom>
        </p:spPr>
      </p:pic>
      <p:pic>
        <p:nvPicPr>
          <p:cNvPr id="18" name="Image 17" descr="Une image contenant logo, symbole, Graphique, conception&#10;&#10;Le contenu généré par l’IA peut être incorrect.">
            <a:hlinkClick r:id="rId8"/>
            <a:extLst>
              <a:ext uri="{FF2B5EF4-FFF2-40B4-BE49-F238E27FC236}">
                <a16:creationId xmlns:a16="http://schemas.microsoft.com/office/drawing/2014/main" id="{0E492736-049B-48F6-86E1-438C20800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5" y="12247608"/>
            <a:ext cx="452866" cy="342197"/>
          </a:xfrm>
          <a:prstGeom prst="rect">
            <a:avLst/>
          </a:prstGeom>
        </p:spPr>
      </p:pic>
      <p:pic>
        <p:nvPicPr>
          <p:cNvPr id="19" name="Image 18" descr="Une image contenant logo, symbole, Graphique, conception&#10;&#10;Le contenu généré par l’IA peut être incorrect.">
            <a:hlinkClick r:id="rId10"/>
            <a:extLst>
              <a:ext uri="{FF2B5EF4-FFF2-40B4-BE49-F238E27FC236}">
                <a16:creationId xmlns:a16="http://schemas.microsoft.com/office/drawing/2014/main" id="{1D2FF73C-DF40-4515-039F-154A79FF99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5" y="12601322"/>
            <a:ext cx="452866" cy="342197"/>
          </a:xfrm>
          <a:prstGeom prst="rect">
            <a:avLst/>
          </a:prstGeom>
        </p:spPr>
      </p:pic>
      <p:sp>
        <p:nvSpPr>
          <p:cNvPr id="20" name="ZoneTexte 19">
            <a:hlinkClick r:id="rId8"/>
            <a:extLst>
              <a:ext uri="{FF2B5EF4-FFF2-40B4-BE49-F238E27FC236}">
                <a16:creationId xmlns:a16="http://schemas.microsoft.com/office/drawing/2014/main" id="{E2324C47-AD39-4B64-9B3C-48DF42D6BF8D}"/>
              </a:ext>
            </a:extLst>
          </p:cNvPr>
          <p:cNvSpPr txBox="1"/>
          <p:nvPr/>
        </p:nvSpPr>
        <p:spPr>
          <a:xfrm>
            <a:off x="3773156" y="12247608"/>
            <a:ext cx="73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rgbClr val="3D5B99"/>
                </a:solidFill>
              </a:rPr>
              <a:t>Les Arcs sur Argens</a:t>
            </a:r>
          </a:p>
        </p:txBody>
      </p:sp>
      <p:sp>
        <p:nvSpPr>
          <p:cNvPr id="21" name="ZoneTexte 20">
            <a:hlinkClick r:id="rId10"/>
            <a:extLst>
              <a:ext uri="{FF2B5EF4-FFF2-40B4-BE49-F238E27FC236}">
                <a16:creationId xmlns:a16="http://schemas.microsoft.com/office/drawing/2014/main" id="{1C0F1E2A-316C-2E7E-2462-9B934C7FFD16}"/>
              </a:ext>
            </a:extLst>
          </p:cNvPr>
          <p:cNvSpPr txBox="1"/>
          <p:nvPr/>
        </p:nvSpPr>
        <p:spPr>
          <a:xfrm>
            <a:off x="3773157" y="12633921"/>
            <a:ext cx="73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rgbClr val="3D5B99"/>
                </a:solidFill>
              </a:rPr>
              <a:t>Bastide Sainte </a:t>
            </a:r>
          </a:p>
          <a:p>
            <a:pPr algn="ctr"/>
            <a:r>
              <a:rPr lang="fr-FR" sz="600" dirty="0">
                <a:solidFill>
                  <a:srgbClr val="3D5B99"/>
                </a:solidFill>
              </a:rPr>
              <a:t>Cécile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A378CE6-444B-C9DD-C5D8-D01AD8748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2" y="2936646"/>
            <a:ext cx="3840357" cy="276818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B70F727-1384-8328-C9C1-1E2F2117D3B3}"/>
              </a:ext>
            </a:extLst>
          </p:cNvPr>
          <p:cNvSpPr txBox="1"/>
          <p:nvPr/>
        </p:nvSpPr>
        <p:spPr>
          <a:xfrm>
            <a:off x="186050" y="5722378"/>
            <a:ext cx="477615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 is essential to ensure the stone's quality.</a:t>
            </a:r>
            <a:endParaRPr lang="fr-FR" dirty="0"/>
          </a:p>
          <a:p>
            <a:r>
              <a:rPr lang="en-GB" dirty="0"/>
              <a:t>We must avoid a “soft and limp” material and prefer a “very hard and a one-block” millstone to avoid finding small pieces of millstones in the paste.</a:t>
            </a:r>
            <a:endParaRPr lang="fr-FR" dirty="0"/>
          </a:p>
          <a:p>
            <a:r>
              <a:rPr lang="en-GB" dirty="0"/>
              <a:t>The soft sandstone for example wears out in 2 years.</a:t>
            </a:r>
            <a:endParaRPr lang="fr-FR" dirty="0"/>
          </a:p>
          <a:p>
            <a:r>
              <a:rPr lang="en-GB" dirty="0"/>
              <a:t>In Les Arcs we used as much as possible rhyolite millstones, silica-rich and hard material.</a:t>
            </a:r>
            <a:endParaRPr lang="fr-FR" dirty="0"/>
          </a:p>
          <a:p>
            <a:r>
              <a:rPr lang="en-GB" dirty="0"/>
              <a:t>The most known “</a:t>
            </a:r>
            <a:r>
              <a:rPr lang="en-GB" i="1" dirty="0" err="1"/>
              <a:t>perrieres</a:t>
            </a:r>
            <a:r>
              <a:rPr lang="en-GB" dirty="0"/>
              <a:t>” or</a:t>
            </a:r>
            <a:r>
              <a:rPr lang="en-GB" i="1" dirty="0"/>
              <a:t> </a:t>
            </a:r>
            <a:r>
              <a:rPr lang="en-GB" dirty="0"/>
              <a:t>“</a:t>
            </a:r>
            <a:r>
              <a:rPr lang="en-GB" i="1" dirty="0" err="1"/>
              <a:t>peyrieres</a:t>
            </a:r>
            <a:r>
              <a:rPr lang="en-GB" dirty="0"/>
              <a:t>” (stone quarries) in the region are the ones in Puget sur </a:t>
            </a:r>
            <a:r>
              <a:rPr lang="en-GB" dirty="0" err="1"/>
              <a:t>Argens</a:t>
            </a:r>
            <a:r>
              <a:rPr lang="en-GB" dirty="0"/>
              <a:t> or the ones in </a:t>
            </a:r>
            <a:r>
              <a:rPr lang="en-GB" dirty="0" err="1"/>
              <a:t>Bagnols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Forêt.</a:t>
            </a:r>
            <a:endParaRPr lang="fr-FR" dirty="0"/>
          </a:p>
          <a:p>
            <a:r>
              <a:rPr lang="en-GB" dirty="0"/>
              <a:t> </a:t>
            </a:r>
            <a:endParaRPr lang="fr-FR" dirty="0"/>
          </a:p>
          <a:p>
            <a:r>
              <a:rPr lang="en-GB" b="1" i="1" dirty="0"/>
              <a:t>Translation of the text of 1621</a:t>
            </a:r>
            <a:endParaRPr lang="fr-FR" b="1" i="1" dirty="0"/>
          </a:p>
          <a:p>
            <a:r>
              <a:rPr lang="en-GB" dirty="0"/>
              <a:t>Have to pay 6 pounds to Jehan </a:t>
            </a:r>
            <a:r>
              <a:rPr lang="en-GB" dirty="0" err="1"/>
              <a:t>Laugier</a:t>
            </a:r>
            <a:r>
              <a:rPr lang="en-GB" dirty="0"/>
              <a:t>, the housekeeper of the place in Puget at (…) for the transportation of the millstones of the said place, a deposit of the payment by the (…) COTTO (name of the signatory).</a:t>
            </a:r>
            <a:endParaRPr lang="fr-FR" dirty="0"/>
          </a:p>
          <a:p>
            <a:r>
              <a:rPr lang="en-GB" dirty="0"/>
              <a:t>In the 17th century, inhabitants remunerated the carrier.</a:t>
            </a:r>
            <a:endParaRPr lang="fr-FR" dirty="0"/>
          </a:p>
          <a:p>
            <a:r>
              <a:rPr lang="en-GB" dirty="0"/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2108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F085D686CF584888CCFA74644102A4" ma:contentTypeVersion="15" ma:contentTypeDescription="Crée un document." ma:contentTypeScope="" ma:versionID="b92079a9b245831b27e5e81df1a458fa">
  <xsd:schema xmlns:xsd="http://www.w3.org/2001/XMLSchema" xmlns:xs="http://www.w3.org/2001/XMLSchema" xmlns:p="http://schemas.microsoft.com/office/2006/metadata/properties" xmlns:ns2="c4941d66-8d75-45a4-ba12-0db0231e7e37" xmlns:ns3="6538d20f-93ff-4039-a7dd-c92ecb85ad2f" targetNamespace="http://schemas.microsoft.com/office/2006/metadata/properties" ma:root="true" ma:fieldsID="828b651f6d300e1339690e3e7d43aa09" ns2:_="" ns3:_="">
    <xsd:import namespace="c4941d66-8d75-45a4-ba12-0db0231e7e37"/>
    <xsd:import namespace="6538d20f-93ff-4039-a7dd-c92ecb85ad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41d66-8d75-45a4-ba12-0db0231e7e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fd3dca8c-85d8-48db-af3d-7e663b093e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8d20f-93ff-4039-a7dd-c92ecb85ad2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59de843-7928-4235-b23f-2d7895f76a0c}" ma:internalName="TaxCatchAll" ma:showField="CatchAllData" ma:web="6538d20f-93ff-4039-a7dd-c92ecb85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941d66-8d75-45a4-ba12-0db0231e7e37">
      <Terms xmlns="http://schemas.microsoft.com/office/infopath/2007/PartnerControls"/>
    </lcf76f155ced4ddcb4097134ff3c332f>
    <TaxCatchAll xmlns="6538d20f-93ff-4039-a7dd-c92ecb85ad2f" xsi:nil="true"/>
  </documentManagement>
</p:properties>
</file>

<file path=customXml/itemProps1.xml><?xml version="1.0" encoding="utf-8"?>
<ds:datastoreItem xmlns:ds="http://schemas.openxmlformats.org/officeDocument/2006/customXml" ds:itemID="{3D8F2264-A8BB-41BF-85F7-7E63A4CE7FCA}"/>
</file>

<file path=customXml/itemProps2.xml><?xml version="1.0" encoding="utf-8"?>
<ds:datastoreItem xmlns:ds="http://schemas.openxmlformats.org/officeDocument/2006/customXml" ds:itemID="{3543CB0A-6FD2-40D5-9457-F6CDD68EBD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3F00EF-B3B1-474B-AE6A-C05CF8D6821E}">
  <ds:schemaRefs>
    <ds:schemaRef ds:uri="f4c7469f-ea08-4a28-abbd-883824f19f6c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43590ac0-9243-467b-ab7d-a880e2fba6e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</TotalTime>
  <Words>189</Words>
  <Application>Microsoft Office PowerPoint</Application>
  <PresentationFormat>Personnalisé</PresentationFormat>
  <Paragraphs>17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STXingkai</vt:lpstr>
      <vt:lpstr>Aptos</vt:lpstr>
      <vt:lpstr>Aptos Display</vt:lpstr>
      <vt:lpstr>Arial</vt:lpstr>
      <vt:lpstr>Baguet Script</vt:lpstr>
      <vt:lpstr>Calibri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COLLET Laurene</dc:creator>
  <cp:lastModifiedBy>COLLET Laurene</cp:lastModifiedBy>
  <cp:revision>26</cp:revision>
  <dcterms:created xsi:type="dcterms:W3CDTF">2025-09-19T06:40:01Z</dcterms:created>
  <dcterms:modified xsi:type="dcterms:W3CDTF">2025-10-07T10:15:26Z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0x010100F0F085D686CF584888CCFA74644102A4</vt:lpwstr>
  </property>
</Properties>
</file>