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Lst>
  <p:sldSz cx="5148263" cy="18719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7" d="100"/>
          <a:sy n="37" d="100"/>
        </p:scale>
        <p:origin x="424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063635"/>
            <a:ext cx="4376024" cy="6517264"/>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9832230"/>
            <a:ext cx="3861197" cy="4519617"/>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92781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91853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996656"/>
            <a:ext cx="1110094" cy="1586416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996656"/>
            <a:ext cx="3265929" cy="1586416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5465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8797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4666956"/>
            <a:ext cx="4440377" cy="7786915"/>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2527538"/>
            <a:ext cx="4440377" cy="409495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1090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4983280"/>
            <a:ext cx="2188012" cy="118775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4983280"/>
            <a:ext cx="2188012" cy="118775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91114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996660"/>
            <a:ext cx="4440377" cy="3618296"/>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4588952"/>
            <a:ext cx="2177956" cy="224897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6837927"/>
            <a:ext cx="2177956" cy="1005756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4588952"/>
            <a:ext cx="2188682" cy="2248975"/>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6837927"/>
            <a:ext cx="2188682" cy="1005756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94172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60764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69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247987"/>
            <a:ext cx="1660449" cy="4367953"/>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695309"/>
            <a:ext cx="2606308" cy="13303191"/>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5615940"/>
            <a:ext cx="1660449" cy="10404224"/>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5698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247987"/>
            <a:ext cx="1660449" cy="4367953"/>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695309"/>
            <a:ext cx="2606308" cy="13303191"/>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5615940"/>
            <a:ext cx="1660449" cy="10404224"/>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9856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996660"/>
            <a:ext cx="4440377" cy="361829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4983280"/>
            <a:ext cx="4440377" cy="1187754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7350485"/>
            <a:ext cx="1158359" cy="996656"/>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7350485"/>
            <a:ext cx="1737539" cy="996656"/>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7350485"/>
            <a:ext cx="1158359" cy="996656"/>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3918546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4" y="4748"/>
            <a:ext cx="5148263" cy="1805070"/>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4" y="1809818"/>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489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31866"/>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5132"/>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3" y="2408742"/>
            <a:ext cx="5148263" cy="1077218"/>
          </a:xfrm>
          <a:prstGeom prst="rect">
            <a:avLst/>
          </a:prstGeom>
          <a:noFill/>
        </p:spPr>
        <p:txBody>
          <a:bodyPr wrap="square" rtlCol="0">
            <a:spAutoFit/>
          </a:bodyPr>
          <a:lstStyle/>
          <a:p>
            <a:pPr algn="ctr"/>
            <a:r>
              <a:rPr lang="en-US" sz="3200" dirty="0">
                <a:latin typeface="Baguet Script" panose="00000500000000000000" pitchFamily="2" charset="0"/>
              </a:rPr>
              <a:t>The cultivation of olive trees in Les Arcs </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1" y="16567504"/>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9" y="17080633"/>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4" y="15796032"/>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5860076"/>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6213790"/>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15860076"/>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6246389"/>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62676" y="3540863"/>
            <a:ext cx="3822906"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2" y="6555118"/>
            <a:ext cx="4776159" cy="8956298"/>
          </a:xfrm>
          <a:prstGeom prst="rect">
            <a:avLst/>
          </a:prstGeom>
          <a:noFill/>
        </p:spPr>
        <p:txBody>
          <a:bodyPr wrap="square" rtlCol="0">
            <a:spAutoFit/>
          </a:bodyPr>
          <a:lstStyle/>
          <a:p>
            <a:r>
              <a:rPr lang="en-GB" dirty="0"/>
              <a:t>The olive is a “drupe” (fleshy pulp fruit with a pit), it has a variable shape, weight, and volume according to the varieties. It does not exist olive trees for black olives and olive trees for green olives. It is only green olives that ripen and then become black.</a:t>
            </a:r>
            <a:endParaRPr lang="fr-FR" dirty="0"/>
          </a:p>
          <a:p>
            <a:r>
              <a:rPr lang="en-GB" dirty="0"/>
              <a:t>However, there exist some varieties that are better for green conditioning (</a:t>
            </a:r>
            <a:r>
              <a:rPr lang="en-GB" dirty="0" err="1"/>
              <a:t>Lucques</a:t>
            </a:r>
            <a:r>
              <a:rPr lang="en-GB" dirty="0"/>
              <a:t>, </a:t>
            </a:r>
            <a:r>
              <a:rPr lang="en-GB" dirty="0" err="1"/>
              <a:t>Salonenque</a:t>
            </a:r>
            <a:r>
              <a:rPr lang="en-GB" dirty="0"/>
              <a:t>, Picholine) and others for black conditioning (</a:t>
            </a:r>
            <a:r>
              <a:rPr lang="en-GB" dirty="0" err="1"/>
              <a:t>Grossane</a:t>
            </a:r>
            <a:r>
              <a:rPr lang="en-GB" dirty="0"/>
              <a:t>, </a:t>
            </a:r>
            <a:r>
              <a:rPr lang="en-GB" dirty="0" err="1"/>
              <a:t>Tanche</a:t>
            </a:r>
            <a:r>
              <a:rPr lang="en-GB" dirty="0"/>
              <a:t>, </a:t>
            </a:r>
            <a:r>
              <a:rPr lang="en-GB" dirty="0" err="1"/>
              <a:t>Cailletier</a:t>
            </a:r>
            <a:r>
              <a:rPr lang="en-GB" dirty="0"/>
              <a:t>).</a:t>
            </a:r>
            <a:endParaRPr lang="fr-FR" dirty="0"/>
          </a:p>
          <a:p>
            <a:r>
              <a:rPr lang="en-GB" dirty="0"/>
              <a:t>According to the type of soil (siliceous, clayey, or chalky) and its richness (in water and trace elements), the oil taste will be slightly different. The climate (rainfall, winds, sunshine, temperatures) also influences olive growth and olive maturation. All these elements form the “terroir”.</a:t>
            </a:r>
            <a:endParaRPr lang="fr-FR" dirty="0"/>
          </a:p>
          <a:p>
            <a:r>
              <a:rPr lang="en-GB" dirty="0"/>
              <a:t>In Les Arcs, the ground consists of a sedimentary plateau to the North, a crystalline massif to the South, and an alluvial plain from </a:t>
            </a:r>
            <a:r>
              <a:rPr lang="en-GB" dirty="0" err="1"/>
              <a:t>l’Argens</a:t>
            </a:r>
            <a:r>
              <a:rPr lang="en-GB" dirty="0"/>
              <a:t> River to the </a:t>
            </a:r>
            <a:r>
              <a:rPr lang="en-GB" dirty="0" err="1"/>
              <a:t>center</a:t>
            </a:r>
            <a:r>
              <a:rPr lang="en-GB" dirty="0"/>
              <a:t>.</a:t>
            </a:r>
            <a:endParaRPr lang="fr-FR" dirty="0"/>
          </a:p>
          <a:p>
            <a:r>
              <a:rPr lang="en-GB" dirty="0"/>
              <a:t>The most frequently planted varieties for oil production are “</a:t>
            </a:r>
            <a:r>
              <a:rPr lang="en-GB" dirty="0" err="1"/>
              <a:t>Cayet</a:t>
            </a:r>
            <a:r>
              <a:rPr lang="en-GB" dirty="0"/>
              <a:t> roux”, “petit </a:t>
            </a:r>
            <a:r>
              <a:rPr lang="en-GB" dirty="0" err="1"/>
              <a:t>Ribier</a:t>
            </a:r>
            <a:r>
              <a:rPr lang="en-GB" dirty="0"/>
              <a:t>”, “</a:t>
            </a:r>
            <a:r>
              <a:rPr lang="en-GB" dirty="0" err="1"/>
              <a:t>Bouteillan</a:t>
            </a:r>
            <a:r>
              <a:rPr lang="en-GB" dirty="0"/>
              <a:t>”, or “</a:t>
            </a:r>
            <a:r>
              <a:rPr lang="en-GB" dirty="0" err="1"/>
              <a:t>l’Aglandau</a:t>
            </a:r>
            <a:r>
              <a:rPr lang="en-GB" dirty="0"/>
              <a:t>”.</a:t>
            </a:r>
            <a:endParaRPr lang="fr-FR" dirty="0"/>
          </a:p>
          <a:p>
            <a:r>
              <a:rPr lang="en-GB" dirty="0"/>
              <a:t>In Provence, we often hear that “</a:t>
            </a:r>
            <a:r>
              <a:rPr lang="en-GB" i="1" dirty="0"/>
              <a:t>Per </a:t>
            </a:r>
            <a:r>
              <a:rPr lang="en-GB" i="1" dirty="0" err="1"/>
              <a:t>santo</a:t>
            </a:r>
            <a:r>
              <a:rPr lang="en-GB" i="1" dirty="0"/>
              <a:t> catherine </a:t>
            </a:r>
            <a:r>
              <a:rPr lang="en-GB" i="1" dirty="0" err="1"/>
              <a:t>l’oli</a:t>
            </a:r>
            <a:r>
              <a:rPr lang="en-GB" i="1" dirty="0"/>
              <a:t> es dins </a:t>
            </a:r>
            <a:r>
              <a:rPr lang="en-GB" i="1" dirty="0" err="1"/>
              <a:t>l’oulivo</a:t>
            </a:r>
            <a:r>
              <a:rPr lang="en-GB" dirty="0"/>
              <a:t>”, which means “at the Sainte Catherine, the oil is into the olive”.</a:t>
            </a:r>
            <a:endParaRPr lang="fr-FR" dirty="0"/>
          </a:p>
          <a:p>
            <a:r>
              <a:rPr lang="en-GB" dirty="0"/>
              <a:t>In the past, the harvest of fruits to produce oil began at the end of November and could extend until March. Fruits for canning were picked from August to October.</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Props1.xml><?xml version="1.0" encoding="utf-8"?>
<ds:datastoreItem xmlns:ds="http://schemas.openxmlformats.org/officeDocument/2006/customXml" ds:itemID="{C01E3143-33A3-47F4-91BE-730B2E3F2243}"/>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D33F00EF-B3B1-474B-AE6A-C05CF8D6821E}">
  <ds:schemaRefs>
    <ds:schemaRef ds:uri="http://purl.org/dc/elements/1.1/"/>
    <ds:schemaRef ds:uri="http://schemas.microsoft.com/office/2006/documentManagement/types"/>
    <ds:schemaRef ds:uri="http://schemas.microsoft.com/office/2006/metadata/properties"/>
    <ds:schemaRef ds:uri="http://purl.org/dc/dcmitype/"/>
    <ds:schemaRef ds:uri="43590ac0-9243-467b-ab7d-a880e2fba6e9"/>
    <ds:schemaRef ds:uri="f4c7469f-ea08-4a28-abbd-883824f19f6c"/>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136</TotalTime>
  <Words>299</Words>
  <Application>Microsoft Office PowerPoint</Application>
  <PresentationFormat>Personnalisé</PresentationFormat>
  <Paragraphs>14</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27</cp:revision>
  <dcterms:created xsi:type="dcterms:W3CDTF">2025-09-19T06:40:01Z</dcterms:created>
  <dcterms:modified xsi:type="dcterms:W3CDTF">2025-10-07T11:42:29Z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