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</p:sldIdLst>
  <p:sldSz cx="5148263" cy="125999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D2BD"/>
    <a:srgbClr val="9B4941"/>
    <a:srgbClr val="985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84" autoAdjust="0"/>
    <p:restoredTop sz="94660"/>
  </p:normalViewPr>
  <p:slideViewPr>
    <p:cSldViewPr snapToGrid="0">
      <p:cViewPr varScale="1">
        <p:scale>
          <a:sx n="56" d="100"/>
          <a:sy n="56" d="100"/>
        </p:scale>
        <p:origin x="39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6120" y="2062083"/>
            <a:ext cx="4376024" cy="4386662"/>
          </a:xfrm>
        </p:spPr>
        <p:txBody>
          <a:bodyPr anchor="b"/>
          <a:lstStyle>
            <a:lvl1pPr algn="ctr">
              <a:defRPr sz="3378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3533" y="6617911"/>
            <a:ext cx="3861197" cy="3042080"/>
          </a:xfrm>
        </p:spPr>
        <p:txBody>
          <a:bodyPr/>
          <a:lstStyle>
            <a:lvl1pPr marL="0" indent="0" algn="ctr">
              <a:buNone/>
              <a:defRPr sz="1351"/>
            </a:lvl1pPr>
            <a:lvl2pPr marL="257404" indent="0" algn="ctr">
              <a:buNone/>
              <a:defRPr sz="1126"/>
            </a:lvl2pPr>
            <a:lvl3pPr marL="514807" indent="0" algn="ctr">
              <a:buNone/>
              <a:defRPr sz="1013"/>
            </a:lvl3pPr>
            <a:lvl4pPr marL="772211" indent="0" algn="ctr">
              <a:buNone/>
              <a:defRPr sz="901"/>
            </a:lvl4pPr>
            <a:lvl5pPr marL="1029614" indent="0" algn="ctr">
              <a:buNone/>
              <a:defRPr sz="901"/>
            </a:lvl5pPr>
            <a:lvl6pPr marL="1287018" indent="0" algn="ctr">
              <a:buNone/>
              <a:defRPr sz="901"/>
            </a:lvl6pPr>
            <a:lvl7pPr marL="1544422" indent="0" algn="ctr">
              <a:buNone/>
              <a:defRPr sz="901"/>
            </a:lvl7pPr>
            <a:lvl8pPr marL="1801825" indent="0" algn="ctr">
              <a:buNone/>
              <a:defRPr sz="901"/>
            </a:lvl8pPr>
            <a:lvl9pPr marL="2059229" indent="0" algn="ctr">
              <a:buNone/>
              <a:defRPr sz="901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03/11/2025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3558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03/11/2025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947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84226" y="670833"/>
            <a:ext cx="1110094" cy="10677907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3944" y="670833"/>
            <a:ext cx="3265929" cy="1067790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03/11/2025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8611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03/11/2025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1426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262" y="3141251"/>
            <a:ext cx="4440377" cy="5241244"/>
          </a:xfrm>
        </p:spPr>
        <p:txBody>
          <a:bodyPr anchor="b"/>
          <a:lstStyle>
            <a:lvl1pPr>
              <a:defRPr sz="3378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1262" y="8432079"/>
            <a:ext cx="4440377" cy="2756246"/>
          </a:xfrm>
        </p:spPr>
        <p:txBody>
          <a:bodyPr/>
          <a:lstStyle>
            <a:lvl1pPr marL="0" indent="0">
              <a:buNone/>
              <a:defRPr sz="1351">
                <a:solidFill>
                  <a:schemeClr val="tx1">
                    <a:tint val="82000"/>
                  </a:schemeClr>
                </a:solidFill>
              </a:defRPr>
            </a:lvl1pPr>
            <a:lvl2pPr marL="257404" indent="0">
              <a:buNone/>
              <a:defRPr sz="1126">
                <a:solidFill>
                  <a:schemeClr val="tx1">
                    <a:tint val="82000"/>
                  </a:schemeClr>
                </a:solidFill>
              </a:defRPr>
            </a:lvl2pPr>
            <a:lvl3pPr marL="514807" indent="0">
              <a:buNone/>
              <a:defRPr sz="1013">
                <a:solidFill>
                  <a:schemeClr val="tx1">
                    <a:tint val="82000"/>
                  </a:schemeClr>
                </a:solidFill>
              </a:defRPr>
            </a:lvl3pPr>
            <a:lvl4pPr marL="772211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4pPr>
            <a:lvl5pPr marL="1029614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5pPr>
            <a:lvl6pPr marL="1287018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6pPr>
            <a:lvl7pPr marL="1544422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7pPr>
            <a:lvl8pPr marL="1801825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8pPr>
            <a:lvl9pPr marL="2059229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03/11/2025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5575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3943" y="3354163"/>
            <a:ext cx="2188012" cy="799457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6308" y="3354163"/>
            <a:ext cx="2188012" cy="799457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03/11/2025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9756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614" y="670836"/>
            <a:ext cx="4440377" cy="243541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4614" y="3088748"/>
            <a:ext cx="2177956" cy="1513748"/>
          </a:xfrm>
        </p:spPr>
        <p:txBody>
          <a:bodyPr anchor="b"/>
          <a:lstStyle>
            <a:lvl1pPr marL="0" indent="0">
              <a:buNone/>
              <a:defRPr sz="1351" b="1"/>
            </a:lvl1pPr>
            <a:lvl2pPr marL="257404" indent="0">
              <a:buNone/>
              <a:defRPr sz="1126" b="1"/>
            </a:lvl2pPr>
            <a:lvl3pPr marL="514807" indent="0">
              <a:buNone/>
              <a:defRPr sz="1013" b="1"/>
            </a:lvl3pPr>
            <a:lvl4pPr marL="772211" indent="0">
              <a:buNone/>
              <a:defRPr sz="901" b="1"/>
            </a:lvl4pPr>
            <a:lvl5pPr marL="1029614" indent="0">
              <a:buNone/>
              <a:defRPr sz="901" b="1"/>
            </a:lvl5pPr>
            <a:lvl6pPr marL="1287018" indent="0">
              <a:buNone/>
              <a:defRPr sz="901" b="1"/>
            </a:lvl6pPr>
            <a:lvl7pPr marL="1544422" indent="0">
              <a:buNone/>
              <a:defRPr sz="901" b="1"/>
            </a:lvl7pPr>
            <a:lvl8pPr marL="1801825" indent="0">
              <a:buNone/>
              <a:defRPr sz="901" b="1"/>
            </a:lvl8pPr>
            <a:lvl9pPr marL="2059229" indent="0">
              <a:buNone/>
              <a:defRPr sz="901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4614" y="4602496"/>
            <a:ext cx="2177956" cy="676957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606309" y="3088748"/>
            <a:ext cx="2188682" cy="1513748"/>
          </a:xfrm>
        </p:spPr>
        <p:txBody>
          <a:bodyPr anchor="b"/>
          <a:lstStyle>
            <a:lvl1pPr marL="0" indent="0">
              <a:buNone/>
              <a:defRPr sz="1351" b="1"/>
            </a:lvl1pPr>
            <a:lvl2pPr marL="257404" indent="0">
              <a:buNone/>
              <a:defRPr sz="1126" b="1"/>
            </a:lvl2pPr>
            <a:lvl3pPr marL="514807" indent="0">
              <a:buNone/>
              <a:defRPr sz="1013" b="1"/>
            </a:lvl3pPr>
            <a:lvl4pPr marL="772211" indent="0">
              <a:buNone/>
              <a:defRPr sz="901" b="1"/>
            </a:lvl4pPr>
            <a:lvl5pPr marL="1029614" indent="0">
              <a:buNone/>
              <a:defRPr sz="901" b="1"/>
            </a:lvl5pPr>
            <a:lvl6pPr marL="1287018" indent="0">
              <a:buNone/>
              <a:defRPr sz="901" b="1"/>
            </a:lvl6pPr>
            <a:lvl7pPr marL="1544422" indent="0">
              <a:buNone/>
              <a:defRPr sz="901" b="1"/>
            </a:lvl7pPr>
            <a:lvl8pPr marL="1801825" indent="0">
              <a:buNone/>
              <a:defRPr sz="901" b="1"/>
            </a:lvl8pPr>
            <a:lvl9pPr marL="2059229" indent="0">
              <a:buNone/>
              <a:defRPr sz="901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06309" y="4602496"/>
            <a:ext cx="2188682" cy="676957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03/11/2025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8462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03/11/2025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1923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03/11/2025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8251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614" y="839999"/>
            <a:ext cx="1660449" cy="2939997"/>
          </a:xfrm>
        </p:spPr>
        <p:txBody>
          <a:bodyPr anchor="b"/>
          <a:lstStyle>
            <a:lvl1pPr>
              <a:defRPr sz="1802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8682" y="1814168"/>
            <a:ext cx="2606308" cy="8954158"/>
          </a:xfrm>
        </p:spPr>
        <p:txBody>
          <a:bodyPr/>
          <a:lstStyle>
            <a:lvl1pPr>
              <a:defRPr sz="1802"/>
            </a:lvl1pPr>
            <a:lvl2pPr>
              <a:defRPr sz="1576"/>
            </a:lvl2pPr>
            <a:lvl3pPr>
              <a:defRPr sz="1351"/>
            </a:lvl3pPr>
            <a:lvl4pPr>
              <a:defRPr sz="1126"/>
            </a:lvl4pPr>
            <a:lvl5pPr>
              <a:defRPr sz="1126"/>
            </a:lvl5pPr>
            <a:lvl6pPr>
              <a:defRPr sz="1126"/>
            </a:lvl6pPr>
            <a:lvl7pPr>
              <a:defRPr sz="1126"/>
            </a:lvl7pPr>
            <a:lvl8pPr>
              <a:defRPr sz="1126"/>
            </a:lvl8pPr>
            <a:lvl9pPr>
              <a:defRPr sz="1126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4614" y="3779996"/>
            <a:ext cx="1660449" cy="7002911"/>
          </a:xfrm>
        </p:spPr>
        <p:txBody>
          <a:bodyPr/>
          <a:lstStyle>
            <a:lvl1pPr marL="0" indent="0">
              <a:buNone/>
              <a:defRPr sz="901"/>
            </a:lvl1pPr>
            <a:lvl2pPr marL="257404" indent="0">
              <a:buNone/>
              <a:defRPr sz="788"/>
            </a:lvl2pPr>
            <a:lvl3pPr marL="514807" indent="0">
              <a:buNone/>
              <a:defRPr sz="676"/>
            </a:lvl3pPr>
            <a:lvl4pPr marL="772211" indent="0">
              <a:buNone/>
              <a:defRPr sz="563"/>
            </a:lvl4pPr>
            <a:lvl5pPr marL="1029614" indent="0">
              <a:buNone/>
              <a:defRPr sz="563"/>
            </a:lvl5pPr>
            <a:lvl6pPr marL="1287018" indent="0">
              <a:buNone/>
              <a:defRPr sz="563"/>
            </a:lvl6pPr>
            <a:lvl7pPr marL="1544422" indent="0">
              <a:buNone/>
              <a:defRPr sz="563"/>
            </a:lvl7pPr>
            <a:lvl8pPr marL="1801825" indent="0">
              <a:buNone/>
              <a:defRPr sz="563"/>
            </a:lvl8pPr>
            <a:lvl9pPr marL="2059229" indent="0">
              <a:buNone/>
              <a:defRPr sz="563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03/11/2025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9652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614" y="839999"/>
            <a:ext cx="1660449" cy="2939997"/>
          </a:xfrm>
        </p:spPr>
        <p:txBody>
          <a:bodyPr anchor="b"/>
          <a:lstStyle>
            <a:lvl1pPr>
              <a:defRPr sz="1802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88682" y="1814168"/>
            <a:ext cx="2606308" cy="8954158"/>
          </a:xfrm>
        </p:spPr>
        <p:txBody>
          <a:bodyPr anchor="t"/>
          <a:lstStyle>
            <a:lvl1pPr marL="0" indent="0">
              <a:buNone/>
              <a:defRPr sz="1802"/>
            </a:lvl1pPr>
            <a:lvl2pPr marL="257404" indent="0">
              <a:buNone/>
              <a:defRPr sz="1576"/>
            </a:lvl2pPr>
            <a:lvl3pPr marL="514807" indent="0">
              <a:buNone/>
              <a:defRPr sz="1351"/>
            </a:lvl3pPr>
            <a:lvl4pPr marL="772211" indent="0">
              <a:buNone/>
              <a:defRPr sz="1126"/>
            </a:lvl4pPr>
            <a:lvl5pPr marL="1029614" indent="0">
              <a:buNone/>
              <a:defRPr sz="1126"/>
            </a:lvl5pPr>
            <a:lvl6pPr marL="1287018" indent="0">
              <a:buNone/>
              <a:defRPr sz="1126"/>
            </a:lvl6pPr>
            <a:lvl7pPr marL="1544422" indent="0">
              <a:buNone/>
              <a:defRPr sz="1126"/>
            </a:lvl7pPr>
            <a:lvl8pPr marL="1801825" indent="0">
              <a:buNone/>
              <a:defRPr sz="1126"/>
            </a:lvl8pPr>
            <a:lvl9pPr marL="2059229" indent="0">
              <a:buNone/>
              <a:defRPr sz="1126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4614" y="3779996"/>
            <a:ext cx="1660449" cy="7002911"/>
          </a:xfrm>
        </p:spPr>
        <p:txBody>
          <a:bodyPr/>
          <a:lstStyle>
            <a:lvl1pPr marL="0" indent="0">
              <a:buNone/>
              <a:defRPr sz="901"/>
            </a:lvl1pPr>
            <a:lvl2pPr marL="257404" indent="0">
              <a:buNone/>
              <a:defRPr sz="788"/>
            </a:lvl2pPr>
            <a:lvl3pPr marL="514807" indent="0">
              <a:buNone/>
              <a:defRPr sz="676"/>
            </a:lvl3pPr>
            <a:lvl4pPr marL="772211" indent="0">
              <a:buNone/>
              <a:defRPr sz="563"/>
            </a:lvl4pPr>
            <a:lvl5pPr marL="1029614" indent="0">
              <a:buNone/>
              <a:defRPr sz="563"/>
            </a:lvl5pPr>
            <a:lvl6pPr marL="1287018" indent="0">
              <a:buNone/>
              <a:defRPr sz="563"/>
            </a:lvl6pPr>
            <a:lvl7pPr marL="1544422" indent="0">
              <a:buNone/>
              <a:defRPr sz="563"/>
            </a:lvl7pPr>
            <a:lvl8pPr marL="1801825" indent="0">
              <a:buNone/>
              <a:defRPr sz="563"/>
            </a:lvl8pPr>
            <a:lvl9pPr marL="2059229" indent="0">
              <a:buNone/>
              <a:defRPr sz="563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03/11/2025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7506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3943" y="670836"/>
            <a:ext cx="4440377" cy="24354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3943" y="3354163"/>
            <a:ext cx="4440377" cy="79945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3943" y="11678325"/>
            <a:ext cx="1158359" cy="670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6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A7AD578-B369-497F-9320-C2D3F783410C}" type="datetimeFigureOut">
              <a:rPr lang="fr-FR" smtClean="0"/>
              <a:t>03/11/2025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05362" y="11678325"/>
            <a:ext cx="1737539" cy="670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6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35961" y="11678325"/>
            <a:ext cx="1158359" cy="670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6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2273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514807" rtl="0" eaLnBrk="1" latinLnBrk="0" hangingPunct="1">
        <a:lnSpc>
          <a:spcPct val="90000"/>
        </a:lnSpc>
        <a:spcBef>
          <a:spcPct val="0"/>
        </a:spcBef>
        <a:buNone/>
        <a:defRPr sz="247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702" indent="-128702" algn="l" defTabSz="514807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6" kern="1200">
          <a:solidFill>
            <a:schemeClr val="tx1"/>
          </a:solidFill>
          <a:latin typeface="+mn-lt"/>
          <a:ea typeface="+mn-ea"/>
          <a:cs typeface="+mn-cs"/>
        </a:defRPr>
      </a:lvl1pPr>
      <a:lvl2pPr marL="386105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43509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126" kern="1200">
          <a:solidFill>
            <a:schemeClr val="tx1"/>
          </a:solidFill>
          <a:latin typeface="+mn-lt"/>
          <a:ea typeface="+mn-ea"/>
          <a:cs typeface="+mn-cs"/>
        </a:defRPr>
      </a:lvl3pPr>
      <a:lvl4pPr marL="900913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8316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5720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3123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30527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7931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404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807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2211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9614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7018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4422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1825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9229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villelesarcssurargens" TargetMode="External"/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6.jpeg"/><Relationship Id="rId5" Type="http://schemas.openxmlformats.org/officeDocument/2006/relationships/hyperlink" Target="https://www.mairie-les-arcs-sur-argens.fr/" TargetMode="External"/><Relationship Id="rId10" Type="http://schemas.openxmlformats.org/officeDocument/2006/relationships/hyperlink" Target="https://www.facebook.com/bastidesaintececile" TargetMode="External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5ABBDF5-E007-9467-345C-0B74052C3613}"/>
              </a:ext>
            </a:extLst>
          </p:cNvPr>
          <p:cNvSpPr/>
          <p:nvPr/>
        </p:nvSpPr>
        <p:spPr>
          <a:xfrm>
            <a:off x="0" y="0"/>
            <a:ext cx="5148263" cy="1805070"/>
          </a:xfrm>
          <a:prstGeom prst="rect">
            <a:avLst/>
          </a:prstGeom>
          <a:solidFill>
            <a:srgbClr val="DED2B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38" dirty="0"/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54A0B436-B541-9C56-12C7-1A0A32C5043A}"/>
              </a:ext>
            </a:extLst>
          </p:cNvPr>
          <p:cNvCxnSpPr>
            <a:cxnSpLocks/>
          </p:cNvCxnSpPr>
          <p:nvPr/>
        </p:nvCxnSpPr>
        <p:spPr>
          <a:xfrm>
            <a:off x="0" y="1805070"/>
            <a:ext cx="5148263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9CB4ADC1-BA53-61B9-5760-A4BEE66586B1}"/>
              </a:ext>
            </a:extLst>
          </p:cNvPr>
          <p:cNvSpPr txBox="1"/>
          <p:nvPr/>
        </p:nvSpPr>
        <p:spPr>
          <a:xfrm rot="20963889">
            <a:off x="1154955" y="610145"/>
            <a:ext cx="30381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latin typeface="STXingkai" panose="020B0503020204020204" pitchFamily="2" charset="-122"/>
                <a:ea typeface="STXingkai" panose="020B0503020204020204" pitchFamily="2" charset="-122"/>
              </a:rPr>
              <a:t>Sainte </a:t>
            </a:r>
            <a:r>
              <a:rPr lang="fr-FR" sz="3200" dirty="0" err="1">
                <a:latin typeface="STXingkai" panose="020B0503020204020204" pitchFamily="2" charset="-122"/>
                <a:ea typeface="STXingkai" panose="020B0503020204020204" pitchFamily="2" charset="-122"/>
              </a:rPr>
              <a:t>Cecile</a:t>
            </a:r>
            <a:endParaRPr lang="fr-FR" sz="3200" dirty="0">
              <a:latin typeface="STXingkai" panose="020B0503020204020204" pitchFamily="2" charset="-122"/>
              <a:ea typeface="STXingkai" panose="020B0503020204020204" pitchFamily="2" charset="-122"/>
            </a:endParaRPr>
          </a:p>
        </p:txBody>
      </p:sp>
      <p:pic>
        <p:nvPicPr>
          <p:cNvPr id="3" name="Image 2" descr="Une image contenant texte, Police, noir, blanc&#10;&#10;Le contenu généré par l’IA peut être incorrect.">
            <a:extLst>
              <a:ext uri="{FF2B5EF4-FFF2-40B4-BE49-F238E27FC236}">
                <a16:creationId xmlns:a16="http://schemas.microsoft.com/office/drawing/2014/main" id="{7DA2698D-F6D6-0810-871B-0BA26B7805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51" y="127118"/>
            <a:ext cx="4145632" cy="1163606"/>
          </a:xfrm>
          <a:prstGeom prst="rect">
            <a:avLst/>
          </a:prstGeom>
        </p:spPr>
      </p:pic>
      <p:pic>
        <p:nvPicPr>
          <p:cNvPr id="7" name="Image 6" descr="Une image contenant Graphique, Emblème, symbole, écusson&#10;&#10;Le contenu généré par l’IA peut être incorrect.">
            <a:extLst>
              <a:ext uri="{FF2B5EF4-FFF2-40B4-BE49-F238E27FC236}">
                <a16:creationId xmlns:a16="http://schemas.microsoft.com/office/drawing/2014/main" id="{B5CE71F8-F038-09E7-084A-968C1F43E3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7" r="78445" b="19475"/>
          <a:stretch>
            <a:fillRect/>
          </a:stretch>
        </p:blipFill>
        <p:spPr>
          <a:xfrm>
            <a:off x="2197319" y="1350384"/>
            <a:ext cx="953382" cy="1163606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A177D729-28C7-578A-8968-8860B55E7D8B}"/>
              </a:ext>
            </a:extLst>
          </p:cNvPr>
          <p:cNvSpPr txBox="1"/>
          <p:nvPr/>
        </p:nvSpPr>
        <p:spPr>
          <a:xfrm>
            <a:off x="0" y="2484211"/>
            <a:ext cx="51482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Baguet Script" panose="00000500000000000000" pitchFamily="2" charset="0"/>
              </a:rPr>
              <a:t>The water path</a:t>
            </a:r>
            <a:endParaRPr lang="fr-FR" sz="3200" dirty="0">
              <a:latin typeface="Baguet Script" panose="00000500000000000000" pitchFamily="2" charset="0"/>
            </a:endParaRPr>
          </a:p>
        </p:txBody>
      </p:sp>
      <p:pic>
        <p:nvPicPr>
          <p:cNvPr id="5" name="Image 4" descr="Une image contenant texte, capture d’écran, conception&#10;&#10;Le contenu généré par l’IA peut être incorrect.">
            <a:hlinkClick r:id="rId5"/>
            <a:extLst>
              <a:ext uri="{FF2B5EF4-FFF2-40B4-BE49-F238E27FC236}">
                <a16:creationId xmlns:a16="http://schemas.microsoft.com/office/drawing/2014/main" id="{B92985A6-6A36-EF17-342D-6FFDBCF2140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84"/>
          <a:stretch>
            <a:fillRect/>
          </a:stretch>
        </p:blipFill>
        <p:spPr>
          <a:xfrm>
            <a:off x="3797" y="10425165"/>
            <a:ext cx="5148263" cy="2174823"/>
          </a:xfrm>
          <a:prstGeom prst="rect">
            <a:avLst/>
          </a:prstGeom>
        </p:spPr>
      </p:pic>
      <p:sp>
        <p:nvSpPr>
          <p:cNvPr id="13" name="ZoneTexte 12">
            <a:hlinkClick r:id="rId5"/>
            <a:extLst>
              <a:ext uri="{FF2B5EF4-FFF2-40B4-BE49-F238E27FC236}">
                <a16:creationId xmlns:a16="http://schemas.microsoft.com/office/drawing/2014/main" id="{33085B5F-0B7A-3D62-7B7D-6428A1F9DA56}"/>
              </a:ext>
            </a:extLst>
          </p:cNvPr>
          <p:cNvSpPr txBox="1"/>
          <p:nvPr/>
        </p:nvSpPr>
        <p:spPr>
          <a:xfrm>
            <a:off x="1770185" y="10938294"/>
            <a:ext cx="22391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Find all our news on the site of the Arcs town hall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here </a:t>
            </a:r>
            <a:endParaRPr lang="fr-FR" sz="1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6" name="Image 15" descr="Une image contenant croquis, dessin, noir et blanc, silhouette&#10;&#10;Le contenu généré par l’IA peut être incorrect.">
            <a:extLst>
              <a:ext uri="{FF2B5EF4-FFF2-40B4-BE49-F238E27FC236}">
                <a16:creationId xmlns:a16="http://schemas.microsoft.com/office/drawing/2014/main" id="{5E9C6F6B-6368-FAC8-D730-034DA3E971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399"/>
          <a:stretch>
            <a:fillRect/>
          </a:stretch>
        </p:blipFill>
        <p:spPr>
          <a:xfrm>
            <a:off x="0" y="9653693"/>
            <a:ext cx="5148263" cy="1284601"/>
          </a:xfrm>
          <a:prstGeom prst="rect">
            <a:avLst/>
          </a:prstGeom>
        </p:spPr>
      </p:pic>
      <p:pic>
        <p:nvPicPr>
          <p:cNvPr id="18" name="Image 17" descr="Une image contenant logo, symbole, Graphique, conception&#10;&#10;Le contenu généré par l’IA peut être incorrect.">
            <a:hlinkClick r:id="rId8"/>
            <a:extLst>
              <a:ext uri="{FF2B5EF4-FFF2-40B4-BE49-F238E27FC236}">
                <a16:creationId xmlns:a16="http://schemas.microsoft.com/office/drawing/2014/main" id="{0E492736-049B-48F6-86E1-438C20800FB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345" y="9717737"/>
            <a:ext cx="452866" cy="342197"/>
          </a:xfrm>
          <a:prstGeom prst="rect">
            <a:avLst/>
          </a:prstGeom>
        </p:spPr>
      </p:pic>
      <p:pic>
        <p:nvPicPr>
          <p:cNvPr id="19" name="Image 18" descr="Une image contenant logo, symbole, Graphique, conception&#10;&#10;Le contenu généré par l’IA peut être incorrect.">
            <a:hlinkClick r:id="rId10"/>
            <a:extLst>
              <a:ext uri="{FF2B5EF4-FFF2-40B4-BE49-F238E27FC236}">
                <a16:creationId xmlns:a16="http://schemas.microsoft.com/office/drawing/2014/main" id="{1D2FF73C-DF40-4515-039F-154A79FF99D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345" y="10071451"/>
            <a:ext cx="452866" cy="342197"/>
          </a:xfrm>
          <a:prstGeom prst="rect">
            <a:avLst/>
          </a:prstGeom>
        </p:spPr>
      </p:pic>
      <p:sp>
        <p:nvSpPr>
          <p:cNvPr id="20" name="ZoneTexte 19">
            <a:hlinkClick r:id="rId8"/>
            <a:extLst>
              <a:ext uri="{FF2B5EF4-FFF2-40B4-BE49-F238E27FC236}">
                <a16:creationId xmlns:a16="http://schemas.microsoft.com/office/drawing/2014/main" id="{E2324C47-AD39-4B64-9B3C-48DF42D6BF8D}"/>
              </a:ext>
            </a:extLst>
          </p:cNvPr>
          <p:cNvSpPr txBox="1"/>
          <p:nvPr/>
        </p:nvSpPr>
        <p:spPr>
          <a:xfrm>
            <a:off x="3773156" y="9717737"/>
            <a:ext cx="732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" dirty="0">
                <a:solidFill>
                  <a:srgbClr val="3D5B99"/>
                </a:solidFill>
              </a:rPr>
              <a:t>Les Arcs sur Argens</a:t>
            </a:r>
          </a:p>
        </p:txBody>
      </p:sp>
      <p:sp>
        <p:nvSpPr>
          <p:cNvPr id="21" name="ZoneTexte 20">
            <a:hlinkClick r:id="rId10"/>
            <a:extLst>
              <a:ext uri="{FF2B5EF4-FFF2-40B4-BE49-F238E27FC236}">
                <a16:creationId xmlns:a16="http://schemas.microsoft.com/office/drawing/2014/main" id="{1C0F1E2A-316C-2E7E-2462-9B934C7FFD16}"/>
              </a:ext>
            </a:extLst>
          </p:cNvPr>
          <p:cNvSpPr txBox="1"/>
          <p:nvPr/>
        </p:nvSpPr>
        <p:spPr>
          <a:xfrm>
            <a:off x="3773157" y="10104050"/>
            <a:ext cx="732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" dirty="0">
                <a:solidFill>
                  <a:srgbClr val="3D5B99"/>
                </a:solidFill>
              </a:rPr>
              <a:t>Bastide Sainte </a:t>
            </a:r>
          </a:p>
          <a:p>
            <a:pPr algn="ctr"/>
            <a:r>
              <a:rPr lang="fr-FR" sz="600" dirty="0">
                <a:solidFill>
                  <a:srgbClr val="3D5B99"/>
                </a:solidFill>
              </a:rPr>
              <a:t>Cécile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5A378CE6-444B-C9DD-C5D8-D01AD87487E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3952" y="3107117"/>
            <a:ext cx="3840357" cy="2768184"/>
          </a:xfrm>
          <a:prstGeom prst="rect">
            <a:avLst/>
          </a:prstGeom>
        </p:spPr>
      </p:pic>
      <p:sp>
        <p:nvSpPr>
          <p:cNvPr id="22" name="ZoneTexte 21">
            <a:extLst>
              <a:ext uri="{FF2B5EF4-FFF2-40B4-BE49-F238E27FC236}">
                <a16:creationId xmlns:a16="http://schemas.microsoft.com/office/drawing/2014/main" id="{3B70F727-1384-8328-C9C1-1E2F2117D3B3}"/>
              </a:ext>
            </a:extLst>
          </p:cNvPr>
          <p:cNvSpPr txBox="1"/>
          <p:nvPr/>
        </p:nvSpPr>
        <p:spPr>
          <a:xfrm>
            <a:off x="144979" y="5990062"/>
            <a:ext cx="477615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model was made by Patrick, Willy, Daniel, Alain, and Bernard from the modeling section of the </a:t>
            </a:r>
            <a:r>
              <a:rPr lang="en-US" b="1" dirty="0"/>
              <a:t>C.A.S.C. (Centre </a:t>
            </a:r>
            <a:r>
              <a:rPr lang="en-US" b="1" dirty="0" err="1"/>
              <a:t>d’Animation</a:t>
            </a:r>
            <a:r>
              <a:rPr lang="en-US" b="1" dirty="0"/>
              <a:t> Socio-</a:t>
            </a:r>
            <a:r>
              <a:rPr lang="en-US" b="1" dirty="0" err="1"/>
              <a:t>Culturel</a:t>
            </a:r>
            <a:r>
              <a:rPr lang="en-US" b="1" dirty="0"/>
              <a:t>)</a:t>
            </a:r>
            <a:r>
              <a:rPr lang="en-US" dirty="0"/>
              <a:t> of Les Arcs.</a:t>
            </a:r>
          </a:p>
          <a:p>
            <a:endParaRPr lang="fr-FR" dirty="0"/>
          </a:p>
          <a:p>
            <a:r>
              <a:rPr lang="en-US" dirty="0"/>
              <a:t>It required </a:t>
            </a:r>
            <a:r>
              <a:rPr lang="en-US" b="1" dirty="0"/>
              <a:t>131 hours of work</a:t>
            </a:r>
            <a:r>
              <a:rPr lang="en-US" dirty="0"/>
              <a:t>.</a:t>
            </a:r>
          </a:p>
          <a:p>
            <a:endParaRPr lang="fr-FR" dirty="0"/>
          </a:p>
          <a:p>
            <a:r>
              <a:rPr lang="en-US" dirty="0"/>
              <a:t>The water powers the mill’s bucket wheel.</a:t>
            </a:r>
            <a:endParaRPr lang="fr-FR" dirty="0"/>
          </a:p>
          <a:p>
            <a:r>
              <a:rPr lang="en-US" dirty="0"/>
              <a:t>The “</a:t>
            </a:r>
            <a:r>
              <a:rPr lang="en-US" b="1" dirty="0" err="1"/>
              <a:t>martellière</a:t>
            </a:r>
            <a:r>
              <a:rPr lang="en-US" b="1" dirty="0"/>
              <a:t>”</a:t>
            </a:r>
            <a:r>
              <a:rPr lang="en-US" dirty="0"/>
              <a:t> (the sluice gate that opens or closes the water passage) allows you to:</a:t>
            </a:r>
            <a:endParaRPr lang="fr-FR" dirty="0"/>
          </a:p>
          <a:p>
            <a:pPr lvl="0"/>
            <a:r>
              <a:rPr lang="en-US" dirty="0"/>
              <a:t>either feed the wheel directly, with a lower flow rate, or fill the basin first and then turn the wheel, producing a higher flow rate.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5821087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hème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4941d66-8d75-45a4-ba12-0db0231e7e37">
      <Terms xmlns="http://schemas.microsoft.com/office/infopath/2007/PartnerControls"/>
    </lcf76f155ced4ddcb4097134ff3c332f>
    <TaxCatchAll xmlns="6538d20f-93ff-4039-a7dd-c92ecb85ad2f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0F085D686CF584888CCFA74644102A4" ma:contentTypeVersion="15" ma:contentTypeDescription="Crée un document." ma:contentTypeScope="" ma:versionID="b92079a9b245831b27e5e81df1a458fa">
  <xsd:schema xmlns:xsd="http://www.w3.org/2001/XMLSchema" xmlns:xs="http://www.w3.org/2001/XMLSchema" xmlns:p="http://schemas.microsoft.com/office/2006/metadata/properties" xmlns:ns2="c4941d66-8d75-45a4-ba12-0db0231e7e37" xmlns:ns3="6538d20f-93ff-4039-a7dd-c92ecb85ad2f" targetNamespace="http://schemas.microsoft.com/office/2006/metadata/properties" ma:root="true" ma:fieldsID="828b651f6d300e1339690e3e7d43aa09" ns2:_="" ns3:_="">
    <xsd:import namespace="c4941d66-8d75-45a4-ba12-0db0231e7e37"/>
    <xsd:import namespace="6538d20f-93ff-4039-a7dd-c92ecb85ad2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SearchPropertie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941d66-8d75-45a4-ba12-0db0231e7e3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12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Balises d’images" ma:readOnly="false" ma:fieldId="{5cf76f15-5ced-4ddc-b409-7134ff3c332f}" ma:taxonomyMulti="true" ma:sspId="fd3dca8c-85d8-48db-af3d-7e663b093ec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38d20f-93ff-4039-a7dd-c92ecb85ad2f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059de843-7928-4235-b23f-2d7895f76a0c}" ma:internalName="TaxCatchAll" ma:showField="CatchAllData" ma:web="6538d20f-93ff-4039-a7dd-c92ecb85ad2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33F00EF-B3B1-474B-AE6A-C05CF8D6821E}">
  <ds:schemaRefs>
    <ds:schemaRef ds:uri="http://schemas.microsoft.com/office/2006/metadata/properties"/>
    <ds:schemaRef ds:uri="http://schemas.microsoft.com/office/infopath/2007/PartnerControls"/>
    <ds:schemaRef ds:uri="f4c7469f-ea08-4a28-abbd-883824f19f6c"/>
    <ds:schemaRef ds:uri="43590ac0-9243-467b-ab7d-a880e2fba6e9"/>
    <ds:schemaRef ds:uri="c4941d66-8d75-45a4-ba12-0db0231e7e37"/>
    <ds:schemaRef ds:uri="6538d20f-93ff-4039-a7dd-c92ecb85ad2f"/>
  </ds:schemaRefs>
</ds:datastoreItem>
</file>

<file path=customXml/itemProps2.xml><?xml version="1.0" encoding="utf-8"?>
<ds:datastoreItem xmlns:ds="http://schemas.openxmlformats.org/officeDocument/2006/customXml" ds:itemID="{3543CB0A-6FD2-40D5-9457-F6CDD68EBD8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AA51C77-422D-4233-AD69-69BC002C2D1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4941d66-8d75-45a4-ba12-0db0231e7e37"/>
    <ds:schemaRef ds:uri="6538d20f-93ff-4039-a7dd-c92ecb85ad2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128</TotalTime>
  <Words>127</Words>
  <Application>Microsoft Office PowerPoint</Application>
  <PresentationFormat>Personnalisé</PresentationFormat>
  <Paragraphs>14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8" baseType="lpstr">
      <vt:lpstr>STXingkai</vt:lpstr>
      <vt:lpstr>Aptos</vt:lpstr>
      <vt:lpstr>Aptos Display</vt:lpstr>
      <vt:lpstr>Arial</vt:lpstr>
      <vt:lpstr>Baguet Script</vt:lpstr>
      <vt:lpstr>Calibri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COLLET Laurene</dc:creator>
  <cp:lastModifiedBy>COLLET Laurene</cp:lastModifiedBy>
  <cp:revision>23</cp:revision>
  <dcterms:created xsi:type="dcterms:W3CDTF">2025-09-19T06:40:01Z</dcterms:created>
  <dcterms:modified xsi:type="dcterms:W3CDTF">2025-11-03T12:10:43Z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0x010100F0F085D686CF584888CCFA74644102A4</vt:lpwstr>
  </property>
</Properties>
</file>