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5148263"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128"/>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49" d="100"/>
          <a:sy n="49" d="100"/>
        </p:scale>
        <p:origin x="40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356703"/>
            <a:ext cx="4376024" cy="5013407"/>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7563446"/>
            <a:ext cx="3861197" cy="3476717"/>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6529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6570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766678"/>
            <a:ext cx="1110094" cy="1220351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766678"/>
            <a:ext cx="3265929" cy="1220351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653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1177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3590057"/>
            <a:ext cx="4440377" cy="5990088"/>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9636813"/>
            <a:ext cx="4440377" cy="3150046"/>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733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3833390"/>
            <a:ext cx="2188012" cy="91368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3833390"/>
            <a:ext cx="2188012" cy="91368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71874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766681"/>
            <a:ext cx="4440377" cy="278337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530053"/>
            <a:ext cx="2177956" cy="173002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5260078"/>
            <a:ext cx="2177956" cy="77367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530053"/>
            <a:ext cx="2188682" cy="173002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5260078"/>
            <a:ext cx="2188682" cy="77367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833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4151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0190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960014"/>
            <a:ext cx="1660449" cy="3360050"/>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073367"/>
            <a:ext cx="2606308" cy="10233485"/>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4320064"/>
            <a:ext cx="1660449" cy="8003453"/>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5377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960014"/>
            <a:ext cx="1660449" cy="3360050"/>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073367"/>
            <a:ext cx="2606308" cy="10233485"/>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4320064"/>
            <a:ext cx="1660449" cy="8003453"/>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7636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766681"/>
            <a:ext cx="4440377" cy="278337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3833390"/>
            <a:ext cx="4440377" cy="913680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3346867"/>
            <a:ext cx="1158359" cy="766678"/>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3346867"/>
            <a:ext cx="1737539" cy="766678"/>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3346867"/>
            <a:ext cx="1158359" cy="766678"/>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2577205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1" y="4000"/>
            <a:ext cx="5148263" cy="1805070"/>
          </a:xfrm>
          <a:prstGeom prst="rect">
            <a:avLst/>
          </a:prstGeom>
          <a:solidFill>
            <a:srgbClr val="608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1" y="1809070"/>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4146"/>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31118"/>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4384"/>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1" y="2433348"/>
            <a:ext cx="5148263" cy="830997"/>
          </a:xfrm>
          <a:prstGeom prst="rect">
            <a:avLst/>
          </a:prstGeom>
          <a:noFill/>
        </p:spPr>
        <p:txBody>
          <a:bodyPr wrap="square" rtlCol="0">
            <a:spAutoFit/>
          </a:bodyPr>
          <a:lstStyle/>
          <a:p>
            <a:pPr algn="ctr"/>
            <a:r>
              <a:rPr lang="en-US" sz="2400" dirty="0">
                <a:latin typeface="Baguet Script" panose="00000500000000000000" pitchFamily="2" charset="0"/>
              </a:rPr>
              <a:t>Vestiges of the olive-growing activity in Les Arcs during the middle age</a:t>
            </a:r>
            <a:endParaRPr lang="fr-FR" sz="24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8" y="12221390"/>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6" y="12734519"/>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1" y="11449918"/>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1513962"/>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1867676"/>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1513962"/>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1900275"/>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3" y="3284338"/>
            <a:ext cx="3840357" cy="2768184"/>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3" y="6216586"/>
            <a:ext cx="4776159" cy="5632311"/>
          </a:xfrm>
          <a:prstGeom prst="rect">
            <a:avLst/>
          </a:prstGeom>
          <a:noFill/>
        </p:spPr>
        <p:txBody>
          <a:bodyPr wrap="square" rtlCol="0">
            <a:spAutoFit/>
          </a:bodyPr>
          <a:lstStyle/>
          <a:p>
            <a:pPr algn="just"/>
            <a:r>
              <a:rPr lang="en-US" dirty="0"/>
              <a:t>In 558, Childebert, Clovis’ son, gave Paris Church several properties, including the locality of La Celle in the Sainte Roseline district. the bishop of Paris asked indeed the King of the properties in Provence to produce oil for the Church’s lamps.  </a:t>
            </a:r>
            <a:endParaRPr lang="fr-FR" dirty="0"/>
          </a:p>
          <a:p>
            <a:pPr algn="just"/>
            <a:r>
              <a:rPr lang="en-US" dirty="0"/>
              <a:t>In 1366, mills in Les Arcs were infrastructures belonging to the Lord of Villeneuve that were maintained by him and made available to the population against a contribution (an amount of the oil that was produced in the mill for instance). </a:t>
            </a:r>
          </a:p>
          <a:p>
            <a:pPr algn="just"/>
            <a:endParaRPr lang="fr-FR" dirty="0"/>
          </a:p>
          <a:p>
            <a:pPr algn="just"/>
            <a:r>
              <a:rPr lang="fr-FR" b="1" i="1" dirty="0"/>
              <a:t>Picture </a:t>
            </a:r>
            <a:r>
              <a:rPr lang="fr-FR" b="1" i="1" dirty="0" err="1"/>
              <a:t>caption</a:t>
            </a:r>
            <a:endParaRPr lang="fr-FR" b="1" i="1" dirty="0"/>
          </a:p>
          <a:p>
            <a:pPr algn="just"/>
            <a:r>
              <a:rPr lang="en-US" dirty="0"/>
              <a:t>Translation of the </a:t>
            </a:r>
            <a:r>
              <a:rPr lang="en-US" dirty="0" err="1"/>
              <a:t>latin</a:t>
            </a:r>
            <a:r>
              <a:rPr lang="en-US" dirty="0"/>
              <a:t> extract of the cartulary :</a:t>
            </a:r>
            <a:endParaRPr lang="fr-FR" dirty="0"/>
          </a:p>
          <a:p>
            <a:pPr algn="just"/>
            <a:r>
              <a:rPr lang="en-US" dirty="0"/>
              <a:t>But the Lord </a:t>
            </a:r>
            <a:r>
              <a:rPr lang="en-US" dirty="0" err="1"/>
              <a:t>Pontife</a:t>
            </a:r>
            <a:r>
              <a:rPr lang="en-US" dirty="0"/>
              <a:t> himself asked us for a location in the province, in the parish of Fréjus, also known as La Celle for its olive trees that permit to produce oil for lamps.</a:t>
            </a:r>
            <a:endParaRPr lang="fr-FR" dirty="0"/>
          </a:p>
          <a:p>
            <a:pPr algn="just"/>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42F471A7-8BEB-4503-BC80-55C96AA048F2}"/>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schemas.microsoft.com/office/infopath/2007/PartnerControls"/>
    <ds:schemaRef ds:uri="http://purl.org/dc/elements/1.1/"/>
    <ds:schemaRef ds:uri="f4c7469f-ea08-4a28-abbd-883824f19f6c"/>
    <ds:schemaRef ds:uri="http://schemas.microsoft.com/office/2006/documentManagement/types"/>
    <ds:schemaRef ds:uri="43590ac0-9243-467b-ab7d-a880e2fba6e9"/>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131</TotalTime>
  <Words>174</Words>
  <Application>Microsoft Office PowerPoint</Application>
  <PresentationFormat>Personnalisé</PresentationFormat>
  <Paragraphs>13</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24</cp:revision>
  <dcterms:created xsi:type="dcterms:W3CDTF">2025-09-19T06:40:01Z</dcterms:created>
  <dcterms:modified xsi:type="dcterms:W3CDTF">2025-10-07T11:47:45Z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